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9" r:id="rId7"/>
    <p:sldId id="262" r:id="rId8"/>
    <p:sldId id="273" r:id="rId9"/>
    <p:sldId id="263" r:id="rId10"/>
    <p:sldId id="285" r:id="rId11"/>
    <p:sldId id="267" r:id="rId12"/>
    <p:sldId id="266" r:id="rId13"/>
    <p:sldId id="286" r:id="rId14"/>
    <p:sldId id="287" r:id="rId15"/>
    <p:sldId id="289" r:id="rId16"/>
    <p:sldId id="288" r:id="rId17"/>
    <p:sldId id="268" r:id="rId18"/>
    <p:sldId id="272" r:id="rId19"/>
    <p:sldId id="290" r:id="rId20"/>
    <p:sldId id="291" r:id="rId21"/>
    <p:sldId id="292" r:id="rId22"/>
    <p:sldId id="269" r:id="rId23"/>
    <p:sldId id="281" r:id="rId24"/>
    <p:sldId id="280" r:id="rId25"/>
    <p:sldId id="277" r:id="rId26"/>
    <p:sldId id="283" r:id="rId27"/>
    <p:sldId id="278" r:id="rId28"/>
    <p:sldId id="279" r:id="rId29"/>
    <p:sldId id="284" r:id="rId30"/>
    <p:sldId id="270" r:id="rId31"/>
    <p:sldId id="257" r:id="rId32"/>
    <p:sldId id="260" r:id="rId33"/>
    <p:sldId id="293" r:id="rId34"/>
    <p:sldId id="2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08185-1EDA-2147-8647-747BEC34FBEA}" v="3" dt="2023-11-30T02:44:42.214"/>
    <p1510:client id="{289792DD-EBA3-471E-8F3F-AADFE2196DAE}" v="65" dt="2023-11-29T00:13:04.456"/>
    <p1510:client id="{83B8D9C2-8764-4074-8804-E988912FBD8E}" v="18" vWet="22" dt="2023-11-29T23:59:43.017"/>
    <p1510:client id="{95D0EAC8-7577-2BE4-2E86-4FC1E153C957}" v="718" dt="2023-11-30T02:53:17.920"/>
    <p1510:client id="{CB06E38D-D400-9027-D570-0DDBE85799A0}" v="116" dt="2023-11-30T04:01:18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2E9DF-87A7-43F8-BEBE-4A2BA8FEEC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E6E899-D05E-4F7D-9ADC-326BD57F7D71}">
      <dgm:prSet/>
      <dgm:spPr/>
      <dgm:t>
        <a:bodyPr/>
        <a:lstStyle/>
        <a:p>
          <a:r>
            <a:rPr lang="en-US" b="0" i="0"/>
            <a:t>Illustrate the complete stock price forecasting process by integrating yfinance data from Google, Apple, and NVIDIA into the Google Cloud Platform using Big Query. </a:t>
          </a:r>
          <a:endParaRPr lang="en-US"/>
        </a:p>
      </dgm:t>
    </dgm:pt>
    <dgm:pt modelId="{FA48AAD7-E04A-46D0-B0F9-0355AC900395}" type="parTrans" cxnId="{1AE7883A-5602-4BB6-9868-6391C620721C}">
      <dgm:prSet/>
      <dgm:spPr/>
      <dgm:t>
        <a:bodyPr/>
        <a:lstStyle/>
        <a:p>
          <a:endParaRPr lang="en-US"/>
        </a:p>
      </dgm:t>
    </dgm:pt>
    <dgm:pt modelId="{C186B79A-9B98-422D-B07A-F699858796E3}" type="sibTrans" cxnId="{1AE7883A-5602-4BB6-9868-6391C620721C}">
      <dgm:prSet/>
      <dgm:spPr/>
      <dgm:t>
        <a:bodyPr/>
        <a:lstStyle/>
        <a:p>
          <a:endParaRPr lang="en-US"/>
        </a:p>
      </dgm:t>
    </dgm:pt>
    <dgm:pt modelId="{4B32F4DF-F74A-4D35-B6A3-9D0C4FC9876D}">
      <dgm:prSet/>
      <dgm:spPr/>
      <dgm:t>
        <a:bodyPr/>
        <a:lstStyle/>
        <a:p>
          <a:r>
            <a:rPr lang="en-US" b="0" i="0"/>
            <a:t>Apply LSTM (Long Short Term Memory), Linear Regression, and Moving Average algorithms to forecast stock prices. </a:t>
          </a:r>
          <a:endParaRPr lang="en-US"/>
        </a:p>
      </dgm:t>
    </dgm:pt>
    <dgm:pt modelId="{5CF92824-42FD-4741-B29C-1222062BA93C}" type="parTrans" cxnId="{2072A8B3-CF30-47EF-AAFC-3BD126C55973}">
      <dgm:prSet/>
      <dgm:spPr/>
      <dgm:t>
        <a:bodyPr/>
        <a:lstStyle/>
        <a:p>
          <a:endParaRPr lang="en-US"/>
        </a:p>
      </dgm:t>
    </dgm:pt>
    <dgm:pt modelId="{E3AC6658-B14D-4E71-BBEA-E0FDEF473B62}" type="sibTrans" cxnId="{2072A8B3-CF30-47EF-AAFC-3BD126C55973}">
      <dgm:prSet/>
      <dgm:spPr/>
      <dgm:t>
        <a:bodyPr/>
        <a:lstStyle/>
        <a:p>
          <a:endParaRPr lang="en-US"/>
        </a:p>
      </dgm:t>
    </dgm:pt>
    <dgm:pt modelId="{3847726F-DF95-4868-9093-486D48406A49}">
      <dgm:prSet/>
      <dgm:spPr/>
      <dgm:t>
        <a:bodyPr/>
        <a:lstStyle/>
        <a:p>
          <a:r>
            <a:rPr lang="en-US" b="0" i="0"/>
            <a:t>Determine the optimal algorithm among the three and identify the leading stock market company.</a:t>
          </a:r>
          <a:endParaRPr lang="en-US"/>
        </a:p>
      </dgm:t>
    </dgm:pt>
    <dgm:pt modelId="{2E5083B2-48EB-4A09-A6AF-F932ABFF608F}" type="parTrans" cxnId="{29C8C87A-BCD6-4841-89A9-B8B1787D59E1}">
      <dgm:prSet/>
      <dgm:spPr/>
      <dgm:t>
        <a:bodyPr/>
        <a:lstStyle/>
        <a:p>
          <a:endParaRPr lang="en-US"/>
        </a:p>
      </dgm:t>
    </dgm:pt>
    <dgm:pt modelId="{0755C2CA-3AFD-4E00-92B6-81ED89CD4700}" type="sibTrans" cxnId="{29C8C87A-BCD6-4841-89A9-B8B1787D59E1}">
      <dgm:prSet/>
      <dgm:spPr/>
      <dgm:t>
        <a:bodyPr/>
        <a:lstStyle/>
        <a:p>
          <a:endParaRPr lang="en-US"/>
        </a:p>
      </dgm:t>
    </dgm:pt>
    <dgm:pt modelId="{8C0E6153-4016-4008-BAF3-EE619A0EDA29}" type="pres">
      <dgm:prSet presAssocID="{AB22E9DF-87A7-43F8-BEBE-4A2BA8FEECA6}" presName="root" presStyleCnt="0">
        <dgm:presLayoutVars>
          <dgm:dir/>
          <dgm:resizeHandles val="exact"/>
        </dgm:presLayoutVars>
      </dgm:prSet>
      <dgm:spPr/>
    </dgm:pt>
    <dgm:pt modelId="{230939E3-5823-489F-AD72-33D9B1AF69DD}" type="pres">
      <dgm:prSet presAssocID="{79E6E899-D05E-4F7D-9ADC-326BD57F7D71}" presName="compNode" presStyleCnt="0"/>
      <dgm:spPr/>
    </dgm:pt>
    <dgm:pt modelId="{5A87556E-5936-4425-BC5D-4736E5F96E25}" type="pres">
      <dgm:prSet presAssocID="{79E6E899-D05E-4F7D-9ADC-326BD57F7D71}" presName="bgRect" presStyleLbl="bgShp" presStyleIdx="0" presStyleCnt="3"/>
      <dgm:spPr/>
    </dgm:pt>
    <dgm:pt modelId="{CCCC3953-925B-489E-A2FF-92E7E3BA26F0}" type="pres">
      <dgm:prSet presAssocID="{79E6E899-D05E-4F7D-9ADC-326BD57F7D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90F05F1-0601-4018-BD33-1F34E3BBB500}" type="pres">
      <dgm:prSet presAssocID="{79E6E899-D05E-4F7D-9ADC-326BD57F7D71}" presName="spaceRect" presStyleCnt="0"/>
      <dgm:spPr/>
    </dgm:pt>
    <dgm:pt modelId="{4CAC8834-1D80-4B89-B2CE-B0613687BC46}" type="pres">
      <dgm:prSet presAssocID="{79E6E899-D05E-4F7D-9ADC-326BD57F7D71}" presName="parTx" presStyleLbl="revTx" presStyleIdx="0" presStyleCnt="3">
        <dgm:presLayoutVars>
          <dgm:chMax val="0"/>
          <dgm:chPref val="0"/>
        </dgm:presLayoutVars>
      </dgm:prSet>
      <dgm:spPr/>
    </dgm:pt>
    <dgm:pt modelId="{FE752097-E2D0-4E02-AD82-1702A166DC2E}" type="pres">
      <dgm:prSet presAssocID="{C186B79A-9B98-422D-B07A-F699858796E3}" presName="sibTrans" presStyleCnt="0"/>
      <dgm:spPr/>
    </dgm:pt>
    <dgm:pt modelId="{931842D4-F99A-426C-94F5-69506FE803CA}" type="pres">
      <dgm:prSet presAssocID="{4B32F4DF-F74A-4D35-B6A3-9D0C4FC9876D}" presName="compNode" presStyleCnt="0"/>
      <dgm:spPr/>
    </dgm:pt>
    <dgm:pt modelId="{16077090-0906-4BC9-B488-E1D96593288C}" type="pres">
      <dgm:prSet presAssocID="{4B32F4DF-F74A-4D35-B6A3-9D0C4FC9876D}" presName="bgRect" presStyleLbl="bgShp" presStyleIdx="1" presStyleCnt="3"/>
      <dgm:spPr/>
    </dgm:pt>
    <dgm:pt modelId="{694FD26B-7833-4B0E-84FC-A402CD147445}" type="pres">
      <dgm:prSet presAssocID="{4B32F4DF-F74A-4D35-B6A3-9D0C4FC987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B2AD982-1208-48F5-AE5A-268D09C9B768}" type="pres">
      <dgm:prSet presAssocID="{4B32F4DF-F74A-4D35-B6A3-9D0C4FC9876D}" presName="spaceRect" presStyleCnt="0"/>
      <dgm:spPr/>
    </dgm:pt>
    <dgm:pt modelId="{83A97F6A-61D9-4C76-B8D6-D63CD87A5095}" type="pres">
      <dgm:prSet presAssocID="{4B32F4DF-F74A-4D35-B6A3-9D0C4FC9876D}" presName="parTx" presStyleLbl="revTx" presStyleIdx="1" presStyleCnt="3">
        <dgm:presLayoutVars>
          <dgm:chMax val="0"/>
          <dgm:chPref val="0"/>
        </dgm:presLayoutVars>
      </dgm:prSet>
      <dgm:spPr/>
    </dgm:pt>
    <dgm:pt modelId="{5D55EFA3-5A7F-436A-A0E6-72B125BD3777}" type="pres">
      <dgm:prSet presAssocID="{E3AC6658-B14D-4E71-BBEA-E0FDEF473B62}" presName="sibTrans" presStyleCnt="0"/>
      <dgm:spPr/>
    </dgm:pt>
    <dgm:pt modelId="{A8062A82-B27A-4146-BD71-CA59F3661A1A}" type="pres">
      <dgm:prSet presAssocID="{3847726F-DF95-4868-9093-486D48406A49}" presName="compNode" presStyleCnt="0"/>
      <dgm:spPr/>
    </dgm:pt>
    <dgm:pt modelId="{6B7FBE9C-C0E9-4B4D-8DCD-E7F5D5C5A199}" type="pres">
      <dgm:prSet presAssocID="{3847726F-DF95-4868-9093-486D48406A49}" presName="bgRect" presStyleLbl="bgShp" presStyleIdx="2" presStyleCnt="3"/>
      <dgm:spPr/>
    </dgm:pt>
    <dgm:pt modelId="{819F1A34-384E-49F2-8BE5-39F51C8F94BE}" type="pres">
      <dgm:prSet presAssocID="{3847726F-DF95-4868-9093-486D48406A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00DF9556-722F-45ED-A343-928F761F528B}" type="pres">
      <dgm:prSet presAssocID="{3847726F-DF95-4868-9093-486D48406A49}" presName="spaceRect" presStyleCnt="0"/>
      <dgm:spPr/>
    </dgm:pt>
    <dgm:pt modelId="{B36E67ED-4277-401B-996F-DD1B027FFB5A}" type="pres">
      <dgm:prSet presAssocID="{3847726F-DF95-4868-9093-486D48406A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219921C-C74E-4178-8F21-7AF220438410}" type="presOf" srcId="{3847726F-DF95-4868-9093-486D48406A49}" destId="{B36E67ED-4277-401B-996F-DD1B027FFB5A}" srcOrd="0" destOrd="0" presId="urn:microsoft.com/office/officeart/2018/2/layout/IconVerticalSolidList"/>
    <dgm:cxn modelId="{1AE7883A-5602-4BB6-9868-6391C620721C}" srcId="{AB22E9DF-87A7-43F8-BEBE-4A2BA8FEECA6}" destId="{79E6E899-D05E-4F7D-9ADC-326BD57F7D71}" srcOrd="0" destOrd="0" parTransId="{FA48AAD7-E04A-46D0-B0F9-0355AC900395}" sibTransId="{C186B79A-9B98-422D-B07A-F699858796E3}"/>
    <dgm:cxn modelId="{41DBBC46-B0CC-4E48-94C7-4F35CA3D2C96}" type="presOf" srcId="{AB22E9DF-87A7-43F8-BEBE-4A2BA8FEECA6}" destId="{8C0E6153-4016-4008-BAF3-EE619A0EDA29}" srcOrd="0" destOrd="0" presId="urn:microsoft.com/office/officeart/2018/2/layout/IconVerticalSolidList"/>
    <dgm:cxn modelId="{29C8C87A-BCD6-4841-89A9-B8B1787D59E1}" srcId="{AB22E9DF-87A7-43F8-BEBE-4A2BA8FEECA6}" destId="{3847726F-DF95-4868-9093-486D48406A49}" srcOrd="2" destOrd="0" parTransId="{2E5083B2-48EB-4A09-A6AF-F932ABFF608F}" sibTransId="{0755C2CA-3AFD-4E00-92B6-81ED89CD4700}"/>
    <dgm:cxn modelId="{2072A8B3-CF30-47EF-AAFC-3BD126C55973}" srcId="{AB22E9DF-87A7-43F8-BEBE-4A2BA8FEECA6}" destId="{4B32F4DF-F74A-4D35-B6A3-9D0C4FC9876D}" srcOrd="1" destOrd="0" parTransId="{5CF92824-42FD-4741-B29C-1222062BA93C}" sibTransId="{E3AC6658-B14D-4E71-BBEA-E0FDEF473B62}"/>
    <dgm:cxn modelId="{C45D1BD3-0DBB-4960-A7DC-DDF3630B3A5B}" type="presOf" srcId="{4B32F4DF-F74A-4D35-B6A3-9D0C4FC9876D}" destId="{83A97F6A-61D9-4C76-B8D6-D63CD87A5095}" srcOrd="0" destOrd="0" presId="urn:microsoft.com/office/officeart/2018/2/layout/IconVerticalSolidList"/>
    <dgm:cxn modelId="{938A98D4-4AEF-4381-AB1A-1FDA96D868C8}" type="presOf" srcId="{79E6E899-D05E-4F7D-9ADC-326BD57F7D71}" destId="{4CAC8834-1D80-4B89-B2CE-B0613687BC46}" srcOrd="0" destOrd="0" presId="urn:microsoft.com/office/officeart/2018/2/layout/IconVerticalSolidList"/>
    <dgm:cxn modelId="{F604435D-92A3-43ED-BE31-15357D71F4C2}" type="presParOf" srcId="{8C0E6153-4016-4008-BAF3-EE619A0EDA29}" destId="{230939E3-5823-489F-AD72-33D9B1AF69DD}" srcOrd="0" destOrd="0" presId="urn:microsoft.com/office/officeart/2018/2/layout/IconVerticalSolidList"/>
    <dgm:cxn modelId="{9E5DF666-DE37-4735-8060-5CC076E89CDF}" type="presParOf" srcId="{230939E3-5823-489F-AD72-33D9B1AF69DD}" destId="{5A87556E-5936-4425-BC5D-4736E5F96E25}" srcOrd="0" destOrd="0" presId="urn:microsoft.com/office/officeart/2018/2/layout/IconVerticalSolidList"/>
    <dgm:cxn modelId="{FCBE62E4-1772-425B-A484-7B20894BF864}" type="presParOf" srcId="{230939E3-5823-489F-AD72-33D9B1AF69DD}" destId="{CCCC3953-925B-489E-A2FF-92E7E3BA26F0}" srcOrd="1" destOrd="0" presId="urn:microsoft.com/office/officeart/2018/2/layout/IconVerticalSolidList"/>
    <dgm:cxn modelId="{670A0098-3A61-438C-98D6-9BA09E0B9458}" type="presParOf" srcId="{230939E3-5823-489F-AD72-33D9B1AF69DD}" destId="{290F05F1-0601-4018-BD33-1F34E3BBB500}" srcOrd="2" destOrd="0" presId="urn:microsoft.com/office/officeart/2018/2/layout/IconVerticalSolidList"/>
    <dgm:cxn modelId="{EE9FE015-4A62-4649-ACD1-1095A0C50E1C}" type="presParOf" srcId="{230939E3-5823-489F-AD72-33D9B1AF69DD}" destId="{4CAC8834-1D80-4B89-B2CE-B0613687BC46}" srcOrd="3" destOrd="0" presId="urn:microsoft.com/office/officeart/2018/2/layout/IconVerticalSolidList"/>
    <dgm:cxn modelId="{6512E23D-D20E-45C0-A21B-32C8CB4B3052}" type="presParOf" srcId="{8C0E6153-4016-4008-BAF3-EE619A0EDA29}" destId="{FE752097-E2D0-4E02-AD82-1702A166DC2E}" srcOrd="1" destOrd="0" presId="urn:microsoft.com/office/officeart/2018/2/layout/IconVerticalSolidList"/>
    <dgm:cxn modelId="{9D395FB8-B4A5-46BB-8291-6565D36C7F34}" type="presParOf" srcId="{8C0E6153-4016-4008-BAF3-EE619A0EDA29}" destId="{931842D4-F99A-426C-94F5-69506FE803CA}" srcOrd="2" destOrd="0" presId="urn:microsoft.com/office/officeart/2018/2/layout/IconVerticalSolidList"/>
    <dgm:cxn modelId="{B824E95E-662D-4844-BEDE-AE1D563EFBDE}" type="presParOf" srcId="{931842D4-F99A-426C-94F5-69506FE803CA}" destId="{16077090-0906-4BC9-B488-E1D96593288C}" srcOrd="0" destOrd="0" presId="urn:microsoft.com/office/officeart/2018/2/layout/IconVerticalSolidList"/>
    <dgm:cxn modelId="{41AA4D34-815D-4707-90C7-655159B943CC}" type="presParOf" srcId="{931842D4-F99A-426C-94F5-69506FE803CA}" destId="{694FD26B-7833-4B0E-84FC-A402CD147445}" srcOrd="1" destOrd="0" presId="urn:microsoft.com/office/officeart/2018/2/layout/IconVerticalSolidList"/>
    <dgm:cxn modelId="{AEDBEA74-8CFE-452A-BC64-3DB4E74A74CD}" type="presParOf" srcId="{931842D4-F99A-426C-94F5-69506FE803CA}" destId="{8B2AD982-1208-48F5-AE5A-268D09C9B768}" srcOrd="2" destOrd="0" presId="urn:microsoft.com/office/officeart/2018/2/layout/IconVerticalSolidList"/>
    <dgm:cxn modelId="{D07998F7-0971-42DB-B6BA-24E76960FB76}" type="presParOf" srcId="{931842D4-F99A-426C-94F5-69506FE803CA}" destId="{83A97F6A-61D9-4C76-B8D6-D63CD87A5095}" srcOrd="3" destOrd="0" presId="urn:microsoft.com/office/officeart/2018/2/layout/IconVerticalSolidList"/>
    <dgm:cxn modelId="{4BB4ECE7-CA17-44D9-92CB-C5B0A95CCBAC}" type="presParOf" srcId="{8C0E6153-4016-4008-BAF3-EE619A0EDA29}" destId="{5D55EFA3-5A7F-436A-A0E6-72B125BD3777}" srcOrd="3" destOrd="0" presId="urn:microsoft.com/office/officeart/2018/2/layout/IconVerticalSolidList"/>
    <dgm:cxn modelId="{B68D57F5-D287-4C2D-8B92-8AEBD4AC3DEF}" type="presParOf" srcId="{8C0E6153-4016-4008-BAF3-EE619A0EDA29}" destId="{A8062A82-B27A-4146-BD71-CA59F3661A1A}" srcOrd="4" destOrd="0" presId="urn:microsoft.com/office/officeart/2018/2/layout/IconVerticalSolidList"/>
    <dgm:cxn modelId="{74FC53B2-DFC4-4FA8-99D3-550358D346CF}" type="presParOf" srcId="{A8062A82-B27A-4146-BD71-CA59F3661A1A}" destId="{6B7FBE9C-C0E9-4B4D-8DCD-E7F5D5C5A199}" srcOrd="0" destOrd="0" presId="urn:microsoft.com/office/officeart/2018/2/layout/IconVerticalSolidList"/>
    <dgm:cxn modelId="{85D1FD53-443C-40EA-BC13-CEB3C8C2C906}" type="presParOf" srcId="{A8062A82-B27A-4146-BD71-CA59F3661A1A}" destId="{819F1A34-384E-49F2-8BE5-39F51C8F94BE}" srcOrd="1" destOrd="0" presId="urn:microsoft.com/office/officeart/2018/2/layout/IconVerticalSolidList"/>
    <dgm:cxn modelId="{B7FD6DC7-0E84-49DE-A9B9-7C07F5535BCA}" type="presParOf" srcId="{A8062A82-B27A-4146-BD71-CA59F3661A1A}" destId="{00DF9556-722F-45ED-A343-928F761F528B}" srcOrd="2" destOrd="0" presId="urn:microsoft.com/office/officeart/2018/2/layout/IconVerticalSolidList"/>
    <dgm:cxn modelId="{2274F03C-2EFD-459F-9179-D5A0F7BE2E0F}" type="presParOf" srcId="{A8062A82-B27A-4146-BD71-CA59F3661A1A}" destId="{B36E67ED-4277-401B-996F-DD1B027FFB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37B0D2-4EC8-4578-B466-97A33285A16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9166C52-92FF-48B6-8C4E-4FF3DC15938E}">
      <dgm:prSet/>
      <dgm:spPr/>
      <dgm:t>
        <a:bodyPr/>
        <a:lstStyle/>
        <a:p>
          <a:r>
            <a:rPr lang="en-CA"/>
            <a:t>Data collected from yahoo finance (</a:t>
          </a:r>
          <a:r>
            <a:rPr lang="en-CA" err="1"/>
            <a:t>yfinance</a:t>
          </a:r>
          <a:r>
            <a:rPr lang="en-CA"/>
            <a:t>) API.</a:t>
          </a:r>
          <a:endParaRPr lang="en-US"/>
        </a:p>
      </dgm:t>
    </dgm:pt>
    <dgm:pt modelId="{25733DB7-0587-4617-AB7F-40507B5C8C46}" type="parTrans" cxnId="{3435C3CC-02E7-4F8E-BC47-9208A048E58A}">
      <dgm:prSet/>
      <dgm:spPr/>
      <dgm:t>
        <a:bodyPr/>
        <a:lstStyle/>
        <a:p>
          <a:endParaRPr lang="en-US"/>
        </a:p>
      </dgm:t>
    </dgm:pt>
    <dgm:pt modelId="{C60A2822-5098-4037-A751-D755174B695B}" type="sibTrans" cxnId="{3435C3CC-02E7-4F8E-BC47-9208A048E58A}">
      <dgm:prSet/>
      <dgm:spPr/>
      <dgm:t>
        <a:bodyPr/>
        <a:lstStyle/>
        <a:p>
          <a:endParaRPr lang="en-US"/>
        </a:p>
      </dgm:t>
    </dgm:pt>
    <dgm:pt modelId="{D3B1BA6D-32BD-4A03-AF0F-8827E62100FB}">
      <dgm:prSet/>
      <dgm:spPr/>
      <dgm:t>
        <a:bodyPr/>
        <a:lstStyle/>
        <a:p>
          <a:pPr rtl="0"/>
          <a:r>
            <a:rPr lang="en-CA"/>
            <a:t>Three companies:</a:t>
          </a:r>
          <a:r>
            <a:rPr lang="en-CA">
              <a:latin typeface="Gill Sans Nova"/>
            </a:rPr>
            <a:t> </a:t>
          </a:r>
          <a:endParaRPr lang="en-US"/>
        </a:p>
      </dgm:t>
    </dgm:pt>
    <dgm:pt modelId="{4919802C-C470-4202-91E7-FE1C8DF61E18}" type="parTrans" cxnId="{A74E839C-3099-4C7A-847B-72DE87AE46B7}">
      <dgm:prSet/>
      <dgm:spPr/>
      <dgm:t>
        <a:bodyPr/>
        <a:lstStyle/>
        <a:p>
          <a:endParaRPr lang="en-US"/>
        </a:p>
      </dgm:t>
    </dgm:pt>
    <dgm:pt modelId="{1D804419-817E-4591-8AAB-FD4EE71F8259}" type="sibTrans" cxnId="{A74E839C-3099-4C7A-847B-72DE87AE46B7}">
      <dgm:prSet/>
      <dgm:spPr/>
      <dgm:t>
        <a:bodyPr/>
        <a:lstStyle/>
        <a:p>
          <a:endParaRPr lang="en-US"/>
        </a:p>
      </dgm:t>
    </dgm:pt>
    <dgm:pt modelId="{DA78C6F6-4892-4D3B-AF48-9E7D6858EF47}">
      <dgm:prSet/>
      <dgm:spPr/>
      <dgm:t>
        <a:bodyPr/>
        <a:lstStyle/>
        <a:p>
          <a:r>
            <a:rPr lang="en-CA"/>
            <a:t>Google (</a:t>
          </a:r>
          <a:r>
            <a:rPr lang="en-CA">
              <a:latin typeface="Gill Sans Nova"/>
            </a:rPr>
            <a:t>GOOGL</a:t>
          </a:r>
          <a:r>
            <a:rPr lang="en-CA"/>
            <a:t>)</a:t>
          </a:r>
          <a:endParaRPr lang="en-US"/>
        </a:p>
      </dgm:t>
    </dgm:pt>
    <dgm:pt modelId="{19FAE46A-43A7-4EEF-8F0D-34466D61EBEF}" type="parTrans" cxnId="{BD96087D-3435-43B8-A1F7-15911B6FD792}">
      <dgm:prSet/>
      <dgm:spPr/>
      <dgm:t>
        <a:bodyPr/>
        <a:lstStyle/>
        <a:p>
          <a:endParaRPr lang="en-US"/>
        </a:p>
      </dgm:t>
    </dgm:pt>
    <dgm:pt modelId="{FECA5DA5-8D77-46CE-96D8-FF1BF47992A5}" type="sibTrans" cxnId="{BD96087D-3435-43B8-A1F7-15911B6FD792}">
      <dgm:prSet/>
      <dgm:spPr/>
      <dgm:t>
        <a:bodyPr/>
        <a:lstStyle/>
        <a:p>
          <a:endParaRPr lang="en-US"/>
        </a:p>
      </dgm:t>
    </dgm:pt>
    <dgm:pt modelId="{66A41DC6-14CE-4A52-9D9B-FB12BCC12457}">
      <dgm:prSet/>
      <dgm:spPr/>
      <dgm:t>
        <a:bodyPr/>
        <a:lstStyle/>
        <a:p>
          <a:r>
            <a:rPr lang="en-CA"/>
            <a:t>Apple (APPL)</a:t>
          </a:r>
          <a:endParaRPr lang="en-US"/>
        </a:p>
      </dgm:t>
    </dgm:pt>
    <dgm:pt modelId="{38B11CA4-1E03-4A18-84FD-B15DA85C3AD4}" type="parTrans" cxnId="{4217B9BB-8FF0-4528-85D1-2B40FFC9D1A0}">
      <dgm:prSet/>
      <dgm:spPr/>
      <dgm:t>
        <a:bodyPr/>
        <a:lstStyle/>
        <a:p>
          <a:endParaRPr lang="en-US"/>
        </a:p>
      </dgm:t>
    </dgm:pt>
    <dgm:pt modelId="{77A99621-296C-43F8-841D-9501BD84FE1E}" type="sibTrans" cxnId="{4217B9BB-8FF0-4528-85D1-2B40FFC9D1A0}">
      <dgm:prSet/>
      <dgm:spPr/>
      <dgm:t>
        <a:bodyPr/>
        <a:lstStyle/>
        <a:p>
          <a:endParaRPr lang="en-US"/>
        </a:p>
      </dgm:t>
    </dgm:pt>
    <dgm:pt modelId="{6E9856E0-451A-4F19-ABEA-46D049455D36}">
      <dgm:prSet/>
      <dgm:spPr/>
      <dgm:t>
        <a:bodyPr/>
        <a:lstStyle/>
        <a:p>
          <a:r>
            <a:rPr lang="en-CA"/>
            <a:t>NVIDIA (NVDA)</a:t>
          </a:r>
          <a:endParaRPr lang="en-US"/>
        </a:p>
      </dgm:t>
    </dgm:pt>
    <dgm:pt modelId="{721C6659-7E62-4C3F-B000-37D3C812ECA1}" type="parTrans" cxnId="{AA1B0D17-E296-4630-82F9-8FF15FA86C09}">
      <dgm:prSet/>
      <dgm:spPr/>
      <dgm:t>
        <a:bodyPr/>
        <a:lstStyle/>
        <a:p>
          <a:endParaRPr lang="en-US"/>
        </a:p>
      </dgm:t>
    </dgm:pt>
    <dgm:pt modelId="{F7CCDCFC-D23A-4B2E-9D90-41ABACCE63F0}" type="sibTrans" cxnId="{AA1B0D17-E296-4630-82F9-8FF15FA86C09}">
      <dgm:prSet/>
      <dgm:spPr/>
      <dgm:t>
        <a:bodyPr/>
        <a:lstStyle/>
        <a:p>
          <a:endParaRPr lang="en-US"/>
        </a:p>
      </dgm:t>
    </dgm:pt>
    <dgm:pt modelId="{79D489C7-EC8E-4E5F-86BE-11B951D3BDA3}" type="pres">
      <dgm:prSet presAssocID="{F137B0D2-4EC8-4578-B466-97A33285A16D}" presName="linear" presStyleCnt="0">
        <dgm:presLayoutVars>
          <dgm:dir/>
          <dgm:animLvl val="lvl"/>
          <dgm:resizeHandles val="exact"/>
        </dgm:presLayoutVars>
      </dgm:prSet>
      <dgm:spPr/>
    </dgm:pt>
    <dgm:pt modelId="{A07F1F73-D08A-4D4B-92D4-D6A61575A20F}" type="pres">
      <dgm:prSet presAssocID="{99166C52-92FF-48B6-8C4E-4FF3DC15938E}" presName="parentLin" presStyleCnt="0"/>
      <dgm:spPr/>
    </dgm:pt>
    <dgm:pt modelId="{F6E42B47-F2C8-48A5-82EE-E8D394FA29CF}" type="pres">
      <dgm:prSet presAssocID="{99166C52-92FF-48B6-8C4E-4FF3DC15938E}" presName="parentLeftMargin" presStyleLbl="node1" presStyleIdx="0" presStyleCnt="2"/>
      <dgm:spPr/>
    </dgm:pt>
    <dgm:pt modelId="{1CF99EA7-A6C3-4AC5-B43C-D91AE3976CFC}" type="pres">
      <dgm:prSet presAssocID="{99166C52-92FF-48B6-8C4E-4FF3DC15938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DC4CCCA-6285-4C99-95C1-845A10EEA02E}" type="pres">
      <dgm:prSet presAssocID="{99166C52-92FF-48B6-8C4E-4FF3DC15938E}" presName="negativeSpace" presStyleCnt="0"/>
      <dgm:spPr/>
    </dgm:pt>
    <dgm:pt modelId="{8DA1D5AB-CCD5-4A28-A5D8-8D7A36365D47}" type="pres">
      <dgm:prSet presAssocID="{99166C52-92FF-48B6-8C4E-4FF3DC15938E}" presName="childText" presStyleLbl="conFgAcc1" presStyleIdx="0" presStyleCnt="2">
        <dgm:presLayoutVars>
          <dgm:bulletEnabled val="1"/>
        </dgm:presLayoutVars>
      </dgm:prSet>
      <dgm:spPr/>
    </dgm:pt>
    <dgm:pt modelId="{5737883C-C38B-49F9-84FF-5F4639237DE5}" type="pres">
      <dgm:prSet presAssocID="{C60A2822-5098-4037-A751-D755174B695B}" presName="spaceBetweenRectangles" presStyleCnt="0"/>
      <dgm:spPr/>
    </dgm:pt>
    <dgm:pt modelId="{E90BCE40-21EE-4188-B196-4838E18B928D}" type="pres">
      <dgm:prSet presAssocID="{D3B1BA6D-32BD-4A03-AF0F-8827E62100FB}" presName="parentLin" presStyleCnt="0"/>
      <dgm:spPr/>
    </dgm:pt>
    <dgm:pt modelId="{8925A312-BE4E-4BE6-8F57-DD7F629010CB}" type="pres">
      <dgm:prSet presAssocID="{D3B1BA6D-32BD-4A03-AF0F-8827E62100FB}" presName="parentLeftMargin" presStyleLbl="node1" presStyleIdx="0" presStyleCnt="2"/>
      <dgm:spPr/>
    </dgm:pt>
    <dgm:pt modelId="{41ED0539-A415-4851-A5D5-2652A0694774}" type="pres">
      <dgm:prSet presAssocID="{D3B1BA6D-32BD-4A03-AF0F-8827E62100F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5D44471-65BA-49B8-9557-551349802EB9}" type="pres">
      <dgm:prSet presAssocID="{D3B1BA6D-32BD-4A03-AF0F-8827E62100FB}" presName="negativeSpace" presStyleCnt="0"/>
      <dgm:spPr/>
    </dgm:pt>
    <dgm:pt modelId="{A3DACCC4-DA76-4A04-9B06-9E6FAF50BEDD}" type="pres">
      <dgm:prSet presAssocID="{D3B1BA6D-32BD-4A03-AF0F-8827E62100F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2A95D01-B351-4A6C-8180-B150CEC6B2BE}" type="presOf" srcId="{D3B1BA6D-32BD-4A03-AF0F-8827E62100FB}" destId="{41ED0539-A415-4851-A5D5-2652A0694774}" srcOrd="1" destOrd="0" presId="urn:microsoft.com/office/officeart/2005/8/layout/list1"/>
    <dgm:cxn modelId="{AA1B0D17-E296-4630-82F9-8FF15FA86C09}" srcId="{D3B1BA6D-32BD-4A03-AF0F-8827E62100FB}" destId="{6E9856E0-451A-4F19-ABEA-46D049455D36}" srcOrd="2" destOrd="0" parTransId="{721C6659-7E62-4C3F-B000-37D3C812ECA1}" sibTransId="{F7CCDCFC-D23A-4B2E-9D90-41ABACCE63F0}"/>
    <dgm:cxn modelId="{E3703A1C-98B4-4978-AAF3-09118C6BFF7A}" type="presOf" srcId="{D3B1BA6D-32BD-4A03-AF0F-8827E62100FB}" destId="{8925A312-BE4E-4BE6-8F57-DD7F629010CB}" srcOrd="0" destOrd="0" presId="urn:microsoft.com/office/officeart/2005/8/layout/list1"/>
    <dgm:cxn modelId="{2DC3D31D-75E3-4079-A57B-2B4840D32722}" type="presOf" srcId="{99166C52-92FF-48B6-8C4E-4FF3DC15938E}" destId="{F6E42B47-F2C8-48A5-82EE-E8D394FA29CF}" srcOrd="0" destOrd="0" presId="urn:microsoft.com/office/officeart/2005/8/layout/list1"/>
    <dgm:cxn modelId="{95651052-3023-4CEB-BB9F-48D267A2D3F6}" type="presOf" srcId="{DA78C6F6-4892-4D3B-AF48-9E7D6858EF47}" destId="{A3DACCC4-DA76-4A04-9B06-9E6FAF50BEDD}" srcOrd="0" destOrd="0" presId="urn:microsoft.com/office/officeart/2005/8/layout/list1"/>
    <dgm:cxn modelId="{D9305A7B-1DB2-4645-84B6-F2B77AEC74A9}" type="presOf" srcId="{66A41DC6-14CE-4A52-9D9B-FB12BCC12457}" destId="{A3DACCC4-DA76-4A04-9B06-9E6FAF50BEDD}" srcOrd="0" destOrd="1" presId="urn:microsoft.com/office/officeart/2005/8/layout/list1"/>
    <dgm:cxn modelId="{BD96087D-3435-43B8-A1F7-15911B6FD792}" srcId="{D3B1BA6D-32BD-4A03-AF0F-8827E62100FB}" destId="{DA78C6F6-4892-4D3B-AF48-9E7D6858EF47}" srcOrd="0" destOrd="0" parTransId="{19FAE46A-43A7-4EEF-8F0D-34466D61EBEF}" sibTransId="{FECA5DA5-8D77-46CE-96D8-FF1BF47992A5}"/>
    <dgm:cxn modelId="{3EC99387-5005-4952-B9EB-0710D0A7DC41}" type="presOf" srcId="{99166C52-92FF-48B6-8C4E-4FF3DC15938E}" destId="{1CF99EA7-A6C3-4AC5-B43C-D91AE3976CFC}" srcOrd="1" destOrd="0" presId="urn:microsoft.com/office/officeart/2005/8/layout/list1"/>
    <dgm:cxn modelId="{A74E839C-3099-4C7A-847B-72DE87AE46B7}" srcId="{F137B0D2-4EC8-4578-B466-97A33285A16D}" destId="{D3B1BA6D-32BD-4A03-AF0F-8827E62100FB}" srcOrd="1" destOrd="0" parTransId="{4919802C-C470-4202-91E7-FE1C8DF61E18}" sibTransId="{1D804419-817E-4591-8AAB-FD4EE71F8259}"/>
    <dgm:cxn modelId="{F0C9A0A0-D641-48C2-A2E5-43EC47600A10}" type="presOf" srcId="{6E9856E0-451A-4F19-ABEA-46D049455D36}" destId="{A3DACCC4-DA76-4A04-9B06-9E6FAF50BEDD}" srcOrd="0" destOrd="2" presId="urn:microsoft.com/office/officeart/2005/8/layout/list1"/>
    <dgm:cxn modelId="{4217B9BB-8FF0-4528-85D1-2B40FFC9D1A0}" srcId="{D3B1BA6D-32BD-4A03-AF0F-8827E62100FB}" destId="{66A41DC6-14CE-4A52-9D9B-FB12BCC12457}" srcOrd="1" destOrd="0" parTransId="{38B11CA4-1E03-4A18-84FD-B15DA85C3AD4}" sibTransId="{77A99621-296C-43F8-841D-9501BD84FE1E}"/>
    <dgm:cxn modelId="{3435C3CC-02E7-4F8E-BC47-9208A048E58A}" srcId="{F137B0D2-4EC8-4578-B466-97A33285A16D}" destId="{99166C52-92FF-48B6-8C4E-4FF3DC15938E}" srcOrd="0" destOrd="0" parTransId="{25733DB7-0587-4617-AB7F-40507B5C8C46}" sibTransId="{C60A2822-5098-4037-A751-D755174B695B}"/>
    <dgm:cxn modelId="{C73049E5-803C-4CE9-8236-174046F24A8E}" type="presOf" srcId="{F137B0D2-4EC8-4578-B466-97A33285A16D}" destId="{79D489C7-EC8E-4E5F-86BE-11B951D3BDA3}" srcOrd="0" destOrd="0" presId="urn:microsoft.com/office/officeart/2005/8/layout/list1"/>
    <dgm:cxn modelId="{1946585C-803C-4AD4-AA00-80613C2B37DC}" type="presParOf" srcId="{79D489C7-EC8E-4E5F-86BE-11B951D3BDA3}" destId="{A07F1F73-D08A-4D4B-92D4-D6A61575A20F}" srcOrd="0" destOrd="0" presId="urn:microsoft.com/office/officeart/2005/8/layout/list1"/>
    <dgm:cxn modelId="{6A9BFCFD-2E30-4DB8-9C17-6CE9705F564B}" type="presParOf" srcId="{A07F1F73-D08A-4D4B-92D4-D6A61575A20F}" destId="{F6E42B47-F2C8-48A5-82EE-E8D394FA29CF}" srcOrd="0" destOrd="0" presId="urn:microsoft.com/office/officeart/2005/8/layout/list1"/>
    <dgm:cxn modelId="{712F851F-DA3B-4D5F-B5BB-F6370773013E}" type="presParOf" srcId="{A07F1F73-D08A-4D4B-92D4-D6A61575A20F}" destId="{1CF99EA7-A6C3-4AC5-B43C-D91AE3976CFC}" srcOrd="1" destOrd="0" presId="urn:microsoft.com/office/officeart/2005/8/layout/list1"/>
    <dgm:cxn modelId="{4AC1317E-B3AC-42D1-8ED1-B61FD79574B5}" type="presParOf" srcId="{79D489C7-EC8E-4E5F-86BE-11B951D3BDA3}" destId="{ADC4CCCA-6285-4C99-95C1-845A10EEA02E}" srcOrd="1" destOrd="0" presId="urn:microsoft.com/office/officeart/2005/8/layout/list1"/>
    <dgm:cxn modelId="{43ECC6A2-C761-4891-9BD1-BB0BDC05236F}" type="presParOf" srcId="{79D489C7-EC8E-4E5F-86BE-11B951D3BDA3}" destId="{8DA1D5AB-CCD5-4A28-A5D8-8D7A36365D47}" srcOrd="2" destOrd="0" presId="urn:microsoft.com/office/officeart/2005/8/layout/list1"/>
    <dgm:cxn modelId="{381736DB-2AD3-4F6A-A4AE-751F7F174BB6}" type="presParOf" srcId="{79D489C7-EC8E-4E5F-86BE-11B951D3BDA3}" destId="{5737883C-C38B-49F9-84FF-5F4639237DE5}" srcOrd="3" destOrd="0" presId="urn:microsoft.com/office/officeart/2005/8/layout/list1"/>
    <dgm:cxn modelId="{C760767D-EFB1-4726-895B-85E2E6243BC2}" type="presParOf" srcId="{79D489C7-EC8E-4E5F-86BE-11B951D3BDA3}" destId="{E90BCE40-21EE-4188-B196-4838E18B928D}" srcOrd="4" destOrd="0" presId="urn:microsoft.com/office/officeart/2005/8/layout/list1"/>
    <dgm:cxn modelId="{C7A2F844-9576-4A94-B4EF-310804FFB964}" type="presParOf" srcId="{E90BCE40-21EE-4188-B196-4838E18B928D}" destId="{8925A312-BE4E-4BE6-8F57-DD7F629010CB}" srcOrd="0" destOrd="0" presId="urn:microsoft.com/office/officeart/2005/8/layout/list1"/>
    <dgm:cxn modelId="{E74994E7-D432-4DD6-9B8F-8DC909EB8B4F}" type="presParOf" srcId="{E90BCE40-21EE-4188-B196-4838E18B928D}" destId="{41ED0539-A415-4851-A5D5-2652A0694774}" srcOrd="1" destOrd="0" presId="urn:microsoft.com/office/officeart/2005/8/layout/list1"/>
    <dgm:cxn modelId="{F8B6841E-D865-45BE-860B-91D5AB0F2DD4}" type="presParOf" srcId="{79D489C7-EC8E-4E5F-86BE-11B951D3BDA3}" destId="{35D44471-65BA-49B8-9557-551349802EB9}" srcOrd="5" destOrd="0" presId="urn:microsoft.com/office/officeart/2005/8/layout/list1"/>
    <dgm:cxn modelId="{74F1EC9D-E5D8-44CD-8B48-66672BE1105E}" type="presParOf" srcId="{79D489C7-EC8E-4E5F-86BE-11B951D3BDA3}" destId="{A3DACCC4-DA76-4A04-9B06-9E6FAF50B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1A09BA-D928-4287-8832-D8E3FF0E9CA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810790-AFE6-48FC-8FD1-1EF48D630ACA}">
      <dgm:prSet/>
      <dgm:spPr/>
      <dgm:t>
        <a:bodyPr/>
        <a:lstStyle/>
        <a:p>
          <a:r>
            <a:rPr lang="en-CA"/>
            <a:t>Date</a:t>
          </a:r>
          <a:endParaRPr lang="en-US"/>
        </a:p>
      </dgm:t>
    </dgm:pt>
    <dgm:pt modelId="{5BD09C17-3F5D-4D23-BBD6-F008FFC1D654}" type="parTrans" cxnId="{655995E2-6CB0-4EA4-A2FD-ED60C6C784A7}">
      <dgm:prSet/>
      <dgm:spPr/>
      <dgm:t>
        <a:bodyPr/>
        <a:lstStyle/>
        <a:p>
          <a:endParaRPr lang="en-US"/>
        </a:p>
      </dgm:t>
    </dgm:pt>
    <dgm:pt modelId="{BBA1F412-B406-4C57-A2C5-F77062F1E821}" type="sibTrans" cxnId="{655995E2-6CB0-4EA4-A2FD-ED60C6C784A7}">
      <dgm:prSet/>
      <dgm:spPr/>
      <dgm:t>
        <a:bodyPr/>
        <a:lstStyle/>
        <a:p>
          <a:endParaRPr lang="en-US"/>
        </a:p>
      </dgm:t>
    </dgm:pt>
    <dgm:pt modelId="{C699F19C-00C9-4C88-BF90-0DD37DE7AFE2}">
      <dgm:prSet/>
      <dgm:spPr/>
      <dgm:t>
        <a:bodyPr/>
        <a:lstStyle/>
        <a:p>
          <a:r>
            <a:rPr lang="en-CA"/>
            <a:t>Open</a:t>
          </a:r>
          <a:endParaRPr lang="en-US"/>
        </a:p>
      </dgm:t>
    </dgm:pt>
    <dgm:pt modelId="{1C1F5D70-7886-4CFF-850E-B9FEEDCBC8AB}" type="parTrans" cxnId="{113E2F35-17DA-47B7-B4C3-175CC30F34DA}">
      <dgm:prSet/>
      <dgm:spPr/>
      <dgm:t>
        <a:bodyPr/>
        <a:lstStyle/>
        <a:p>
          <a:endParaRPr lang="en-US"/>
        </a:p>
      </dgm:t>
    </dgm:pt>
    <dgm:pt modelId="{0B4117E7-2566-42BB-A619-3A4DD2FF8385}" type="sibTrans" cxnId="{113E2F35-17DA-47B7-B4C3-175CC30F34DA}">
      <dgm:prSet/>
      <dgm:spPr/>
      <dgm:t>
        <a:bodyPr/>
        <a:lstStyle/>
        <a:p>
          <a:endParaRPr lang="en-US"/>
        </a:p>
      </dgm:t>
    </dgm:pt>
    <dgm:pt modelId="{A9172509-F659-417A-BF89-B94E5E30EF8B}">
      <dgm:prSet/>
      <dgm:spPr/>
      <dgm:t>
        <a:bodyPr/>
        <a:lstStyle/>
        <a:p>
          <a:r>
            <a:rPr lang="en-CA"/>
            <a:t>High</a:t>
          </a:r>
          <a:endParaRPr lang="en-US"/>
        </a:p>
      </dgm:t>
    </dgm:pt>
    <dgm:pt modelId="{284FB634-7C5C-4449-9252-05BBD54A384C}" type="parTrans" cxnId="{6D5334D1-79E7-4C1B-B3A8-E9C57AC2EEF5}">
      <dgm:prSet/>
      <dgm:spPr/>
      <dgm:t>
        <a:bodyPr/>
        <a:lstStyle/>
        <a:p>
          <a:endParaRPr lang="en-US"/>
        </a:p>
      </dgm:t>
    </dgm:pt>
    <dgm:pt modelId="{FC465C2E-D1DE-4DC5-9FEC-F87360B41123}" type="sibTrans" cxnId="{6D5334D1-79E7-4C1B-B3A8-E9C57AC2EEF5}">
      <dgm:prSet/>
      <dgm:spPr/>
      <dgm:t>
        <a:bodyPr/>
        <a:lstStyle/>
        <a:p>
          <a:endParaRPr lang="en-US"/>
        </a:p>
      </dgm:t>
    </dgm:pt>
    <dgm:pt modelId="{C878D688-4DDF-45E8-A519-FD29B3589871}">
      <dgm:prSet/>
      <dgm:spPr/>
      <dgm:t>
        <a:bodyPr/>
        <a:lstStyle/>
        <a:p>
          <a:r>
            <a:rPr lang="en-CA"/>
            <a:t>Low</a:t>
          </a:r>
          <a:endParaRPr lang="en-US"/>
        </a:p>
      </dgm:t>
    </dgm:pt>
    <dgm:pt modelId="{9D671D60-13C4-453D-B396-42EC38B618AD}" type="parTrans" cxnId="{770936F0-5BE8-4677-A363-AF7C9669859D}">
      <dgm:prSet/>
      <dgm:spPr/>
      <dgm:t>
        <a:bodyPr/>
        <a:lstStyle/>
        <a:p>
          <a:endParaRPr lang="en-US"/>
        </a:p>
      </dgm:t>
    </dgm:pt>
    <dgm:pt modelId="{930F1FC1-ABDF-402B-BDF7-EBBB4DA773B8}" type="sibTrans" cxnId="{770936F0-5BE8-4677-A363-AF7C9669859D}">
      <dgm:prSet/>
      <dgm:spPr/>
      <dgm:t>
        <a:bodyPr/>
        <a:lstStyle/>
        <a:p>
          <a:endParaRPr lang="en-US"/>
        </a:p>
      </dgm:t>
    </dgm:pt>
    <dgm:pt modelId="{B76B5FBA-9755-49F3-91EC-45F12B268901}">
      <dgm:prSet/>
      <dgm:spPr/>
      <dgm:t>
        <a:bodyPr/>
        <a:lstStyle/>
        <a:p>
          <a:r>
            <a:rPr lang="en-CA"/>
            <a:t>Close</a:t>
          </a:r>
          <a:endParaRPr lang="en-US"/>
        </a:p>
      </dgm:t>
    </dgm:pt>
    <dgm:pt modelId="{CEA1661E-4620-4208-9FB6-2BA3863055BA}" type="parTrans" cxnId="{ED33E36B-D3FB-42C5-B042-6441879EECDE}">
      <dgm:prSet/>
      <dgm:spPr/>
      <dgm:t>
        <a:bodyPr/>
        <a:lstStyle/>
        <a:p>
          <a:endParaRPr lang="en-US"/>
        </a:p>
      </dgm:t>
    </dgm:pt>
    <dgm:pt modelId="{BDA6BA40-362B-4C8D-9AEB-C3A0F1B68DD0}" type="sibTrans" cxnId="{ED33E36B-D3FB-42C5-B042-6441879EECDE}">
      <dgm:prSet/>
      <dgm:spPr/>
      <dgm:t>
        <a:bodyPr/>
        <a:lstStyle/>
        <a:p>
          <a:endParaRPr lang="en-US"/>
        </a:p>
      </dgm:t>
    </dgm:pt>
    <dgm:pt modelId="{59DD166D-97B0-4E68-BB22-218B21325F36}">
      <dgm:prSet/>
      <dgm:spPr/>
      <dgm:t>
        <a:bodyPr/>
        <a:lstStyle/>
        <a:p>
          <a:r>
            <a:rPr lang="en-CA"/>
            <a:t>Adjacent(Adj) Close</a:t>
          </a:r>
          <a:endParaRPr lang="en-US"/>
        </a:p>
      </dgm:t>
    </dgm:pt>
    <dgm:pt modelId="{04CA97DB-B7D3-4183-8308-11F8D21A6EA6}" type="parTrans" cxnId="{C5F36E65-29AB-4BF2-BF29-B119DEE3F11B}">
      <dgm:prSet/>
      <dgm:spPr/>
      <dgm:t>
        <a:bodyPr/>
        <a:lstStyle/>
        <a:p>
          <a:endParaRPr lang="en-US"/>
        </a:p>
      </dgm:t>
    </dgm:pt>
    <dgm:pt modelId="{35D919B9-8D3C-4016-BA74-F6DCE2E65A70}" type="sibTrans" cxnId="{C5F36E65-29AB-4BF2-BF29-B119DEE3F11B}">
      <dgm:prSet/>
      <dgm:spPr/>
      <dgm:t>
        <a:bodyPr/>
        <a:lstStyle/>
        <a:p>
          <a:endParaRPr lang="en-US"/>
        </a:p>
      </dgm:t>
    </dgm:pt>
    <dgm:pt modelId="{0184B63F-5BEE-4106-AC7C-B0021FEE40A5}">
      <dgm:prSet/>
      <dgm:spPr/>
      <dgm:t>
        <a:bodyPr/>
        <a:lstStyle/>
        <a:p>
          <a:r>
            <a:rPr lang="en-CA"/>
            <a:t>Volume</a:t>
          </a:r>
          <a:endParaRPr lang="en-US"/>
        </a:p>
      </dgm:t>
    </dgm:pt>
    <dgm:pt modelId="{E80A6DF7-7AB1-4DE3-A677-E79E7228F619}" type="parTrans" cxnId="{868DAA71-B0DB-4594-80AE-22D24DA5758D}">
      <dgm:prSet/>
      <dgm:spPr/>
      <dgm:t>
        <a:bodyPr/>
        <a:lstStyle/>
        <a:p>
          <a:endParaRPr lang="en-US"/>
        </a:p>
      </dgm:t>
    </dgm:pt>
    <dgm:pt modelId="{43835FC9-E0D3-4B87-A82C-EC306047C203}" type="sibTrans" cxnId="{868DAA71-B0DB-4594-80AE-22D24DA5758D}">
      <dgm:prSet/>
      <dgm:spPr/>
      <dgm:t>
        <a:bodyPr/>
        <a:lstStyle/>
        <a:p>
          <a:endParaRPr lang="en-US"/>
        </a:p>
      </dgm:t>
    </dgm:pt>
    <dgm:pt modelId="{0AC612DB-FDFB-49CE-A41A-44D69CAE6DF0}">
      <dgm:prSet/>
      <dgm:spPr/>
      <dgm:t>
        <a:bodyPr/>
        <a:lstStyle/>
        <a:p>
          <a:r>
            <a:rPr lang="en-CA"/>
            <a:t>Stock [</a:t>
          </a:r>
          <a:r>
            <a:rPr lang="en-US" b="0" i="0"/>
            <a:t>Added an extra column for company identification during merging.</a:t>
          </a:r>
          <a:r>
            <a:rPr lang="en-CA"/>
            <a:t>]</a:t>
          </a:r>
          <a:endParaRPr lang="en-US"/>
        </a:p>
      </dgm:t>
    </dgm:pt>
    <dgm:pt modelId="{AC48B131-2436-4CE2-915F-270818F74AC7}" type="parTrans" cxnId="{DDC87233-1380-4E83-8913-BFEF28F3FFFF}">
      <dgm:prSet/>
      <dgm:spPr/>
      <dgm:t>
        <a:bodyPr/>
        <a:lstStyle/>
        <a:p>
          <a:endParaRPr lang="en-US"/>
        </a:p>
      </dgm:t>
    </dgm:pt>
    <dgm:pt modelId="{F0B72A98-B370-44BB-9FAE-9BA75739CE32}" type="sibTrans" cxnId="{DDC87233-1380-4E83-8913-BFEF28F3FFFF}">
      <dgm:prSet/>
      <dgm:spPr/>
      <dgm:t>
        <a:bodyPr/>
        <a:lstStyle/>
        <a:p>
          <a:endParaRPr lang="en-US"/>
        </a:p>
      </dgm:t>
    </dgm:pt>
    <dgm:pt modelId="{AA425AB6-307F-410A-9931-D0C0C486C4EF}" type="pres">
      <dgm:prSet presAssocID="{D41A09BA-D928-4287-8832-D8E3FF0E9CA1}" presName="linear" presStyleCnt="0">
        <dgm:presLayoutVars>
          <dgm:animLvl val="lvl"/>
          <dgm:resizeHandles val="exact"/>
        </dgm:presLayoutVars>
      </dgm:prSet>
      <dgm:spPr/>
    </dgm:pt>
    <dgm:pt modelId="{285DBFB8-EB74-4CAB-8061-93508EB8EE99}" type="pres">
      <dgm:prSet presAssocID="{03810790-AFE6-48FC-8FD1-1EF48D630AC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26071FB-D8C3-40AC-AB5F-7780FC551196}" type="pres">
      <dgm:prSet presAssocID="{BBA1F412-B406-4C57-A2C5-F77062F1E821}" presName="spacer" presStyleCnt="0"/>
      <dgm:spPr/>
    </dgm:pt>
    <dgm:pt modelId="{BBE3D935-970F-47BD-8983-26DE3F1263D2}" type="pres">
      <dgm:prSet presAssocID="{C699F19C-00C9-4C88-BF90-0DD37DE7AFE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D4E681A1-8FA2-419D-A28B-D4ED334906E1}" type="pres">
      <dgm:prSet presAssocID="{0B4117E7-2566-42BB-A619-3A4DD2FF8385}" presName="spacer" presStyleCnt="0"/>
      <dgm:spPr/>
    </dgm:pt>
    <dgm:pt modelId="{2FB43557-623C-4316-A09C-44AAB2B4C62B}" type="pres">
      <dgm:prSet presAssocID="{A9172509-F659-417A-BF89-B94E5E30EF8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C1997434-48F2-48D9-8F64-0B455FB08368}" type="pres">
      <dgm:prSet presAssocID="{FC465C2E-D1DE-4DC5-9FEC-F87360B41123}" presName="spacer" presStyleCnt="0"/>
      <dgm:spPr/>
    </dgm:pt>
    <dgm:pt modelId="{7E161E5C-EC9F-4BB3-9DBD-7E3508A70DB4}" type="pres">
      <dgm:prSet presAssocID="{C878D688-4DDF-45E8-A519-FD29B358987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BEC0C33-B001-44E8-B131-DB9CFD1028F6}" type="pres">
      <dgm:prSet presAssocID="{930F1FC1-ABDF-402B-BDF7-EBBB4DA773B8}" presName="spacer" presStyleCnt="0"/>
      <dgm:spPr/>
    </dgm:pt>
    <dgm:pt modelId="{92253CD8-C2CC-4A95-8512-CF691DF1E3C4}" type="pres">
      <dgm:prSet presAssocID="{B76B5FBA-9755-49F3-91EC-45F12B268901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5BC1E627-C87C-4BD2-A64D-8FC189DD3C06}" type="pres">
      <dgm:prSet presAssocID="{BDA6BA40-362B-4C8D-9AEB-C3A0F1B68DD0}" presName="spacer" presStyleCnt="0"/>
      <dgm:spPr/>
    </dgm:pt>
    <dgm:pt modelId="{319E42B2-0CDC-40DA-9A13-47F6C2AB7E37}" type="pres">
      <dgm:prSet presAssocID="{59DD166D-97B0-4E68-BB22-218B21325F36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50CA27E6-78CF-4FC6-8436-E49BCEAFF2EA}" type="pres">
      <dgm:prSet presAssocID="{35D919B9-8D3C-4016-BA74-F6DCE2E65A70}" presName="spacer" presStyleCnt="0"/>
      <dgm:spPr/>
    </dgm:pt>
    <dgm:pt modelId="{CFE51848-5A10-4A7C-983F-5FFBDFC4F00D}" type="pres">
      <dgm:prSet presAssocID="{0184B63F-5BEE-4106-AC7C-B0021FEE40A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A0329BDB-69F5-4842-907F-6C51094F66F4}" type="pres">
      <dgm:prSet presAssocID="{43835FC9-E0D3-4B87-A82C-EC306047C203}" presName="spacer" presStyleCnt="0"/>
      <dgm:spPr/>
    </dgm:pt>
    <dgm:pt modelId="{F53F6C3E-57B5-4C07-8D84-0AFFC50ECA7C}" type="pres">
      <dgm:prSet presAssocID="{0AC612DB-FDFB-49CE-A41A-44D69CAE6DF0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A3BD6B0D-317A-4FE6-8819-3E4883A2CD9C}" type="presOf" srcId="{0AC612DB-FDFB-49CE-A41A-44D69CAE6DF0}" destId="{F53F6C3E-57B5-4C07-8D84-0AFFC50ECA7C}" srcOrd="0" destOrd="0" presId="urn:microsoft.com/office/officeart/2005/8/layout/vList2"/>
    <dgm:cxn modelId="{B801172B-2C45-4878-A05D-D65EDFD08231}" type="presOf" srcId="{A9172509-F659-417A-BF89-B94E5E30EF8B}" destId="{2FB43557-623C-4316-A09C-44AAB2B4C62B}" srcOrd="0" destOrd="0" presId="urn:microsoft.com/office/officeart/2005/8/layout/vList2"/>
    <dgm:cxn modelId="{737B892C-8FEF-4B42-BF85-37B65881A814}" type="presOf" srcId="{B76B5FBA-9755-49F3-91EC-45F12B268901}" destId="{92253CD8-C2CC-4A95-8512-CF691DF1E3C4}" srcOrd="0" destOrd="0" presId="urn:microsoft.com/office/officeart/2005/8/layout/vList2"/>
    <dgm:cxn modelId="{91C3B032-6FBC-4A36-97E7-E685A8B78B67}" type="presOf" srcId="{0184B63F-5BEE-4106-AC7C-B0021FEE40A5}" destId="{CFE51848-5A10-4A7C-983F-5FFBDFC4F00D}" srcOrd="0" destOrd="0" presId="urn:microsoft.com/office/officeart/2005/8/layout/vList2"/>
    <dgm:cxn modelId="{DDC87233-1380-4E83-8913-BFEF28F3FFFF}" srcId="{D41A09BA-D928-4287-8832-D8E3FF0E9CA1}" destId="{0AC612DB-FDFB-49CE-A41A-44D69CAE6DF0}" srcOrd="7" destOrd="0" parTransId="{AC48B131-2436-4CE2-915F-270818F74AC7}" sibTransId="{F0B72A98-B370-44BB-9FAE-9BA75739CE32}"/>
    <dgm:cxn modelId="{113E2F35-17DA-47B7-B4C3-175CC30F34DA}" srcId="{D41A09BA-D928-4287-8832-D8E3FF0E9CA1}" destId="{C699F19C-00C9-4C88-BF90-0DD37DE7AFE2}" srcOrd="1" destOrd="0" parTransId="{1C1F5D70-7886-4CFF-850E-B9FEEDCBC8AB}" sibTransId="{0B4117E7-2566-42BB-A619-3A4DD2FF8385}"/>
    <dgm:cxn modelId="{C5F36E65-29AB-4BF2-BF29-B119DEE3F11B}" srcId="{D41A09BA-D928-4287-8832-D8E3FF0E9CA1}" destId="{59DD166D-97B0-4E68-BB22-218B21325F36}" srcOrd="5" destOrd="0" parTransId="{04CA97DB-B7D3-4183-8308-11F8D21A6EA6}" sibTransId="{35D919B9-8D3C-4016-BA74-F6DCE2E65A70}"/>
    <dgm:cxn modelId="{ED33E36B-D3FB-42C5-B042-6441879EECDE}" srcId="{D41A09BA-D928-4287-8832-D8E3FF0E9CA1}" destId="{B76B5FBA-9755-49F3-91EC-45F12B268901}" srcOrd="4" destOrd="0" parTransId="{CEA1661E-4620-4208-9FB6-2BA3863055BA}" sibTransId="{BDA6BA40-362B-4C8D-9AEB-C3A0F1B68DD0}"/>
    <dgm:cxn modelId="{868DAA71-B0DB-4594-80AE-22D24DA5758D}" srcId="{D41A09BA-D928-4287-8832-D8E3FF0E9CA1}" destId="{0184B63F-5BEE-4106-AC7C-B0021FEE40A5}" srcOrd="6" destOrd="0" parTransId="{E80A6DF7-7AB1-4DE3-A677-E79E7228F619}" sibTransId="{43835FC9-E0D3-4B87-A82C-EC306047C203}"/>
    <dgm:cxn modelId="{712B76A2-8EC5-4EB1-AD38-37087A0F7434}" type="presOf" srcId="{C878D688-4DDF-45E8-A519-FD29B3589871}" destId="{7E161E5C-EC9F-4BB3-9DBD-7E3508A70DB4}" srcOrd="0" destOrd="0" presId="urn:microsoft.com/office/officeart/2005/8/layout/vList2"/>
    <dgm:cxn modelId="{0EEBA4AC-6520-4E3E-93E6-474B01D6B7F1}" type="presOf" srcId="{C699F19C-00C9-4C88-BF90-0DD37DE7AFE2}" destId="{BBE3D935-970F-47BD-8983-26DE3F1263D2}" srcOrd="0" destOrd="0" presId="urn:microsoft.com/office/officeart/2005/8/layout/vList2"/>
    <dgm:cxn modelId="{5E3AB1B2-21F1-4378-AC04-D5B8105494A6}" type="presOf" srcId="{03810790-AFE6-48FC-8FD1-1EF48D630ACA}" destId="{285DBFB8-EB74-4CAB-8061-93508EB8EE99}" srcOrd="0" destOrd="0" presId="urn:microsoft.com/office/officeart/2005/8/layout/vList2"/>
    <dgm:cxn modelId="{6AACAFB6-5FBF-4ACD-BDB3-50DFAE4A2FC9}" type="presOf" srcId="{59DD166D-97B0-4E68-BB22-218B21325F36}" destId="{319E42B2-0CDC-40DA-9A13-47F6C2AB7E37}" srcOrd="0" destOrd="0" presId="urn:microsoft.com/office/officeart/2005/8/layout/vList2"/>
    <dgm:cxn modelId="{6D5334D1-79E7-4C1B-B3A8-E9C57AC2EEF5}" srcId="{D41A09BA-D928-4287-8832-D8E3FF0E9CA1}" destId="{A9172509-F659-417A-BF89-B94E5E30EF8B}" srcOrd="2" destOrd="0" parTransId="{284FB634-7C5C-4449-9252-05BBD54A384C}" sibTransId="{FC465C2E-D1DE-4DC5-9FEC-F87360B41123}"/>
    <dgm:cxn modelId="{9957D9DA-C93E-4475-9095-90E7C2D5A27B}" type="presOf" srcId="{D41A09BA-D928-4287-8832-D8E3FF0E9CA1}" destId="{AA425AB6-307F-410A-9931-D0C0C486C4EF}" srcOrd="0" destOrd="0" presId="urn:microsoft.com/office/officeart/2005/8/layout/vList2"/>
    <dgm:cxn modelId="{655995E2-6CB0-4EA4-A2FD-ED60C6C784A7}" srcId="{D41A09BA-D928-4287-8832-D8E3FF0E9CA1}" destId="{03810790-AFE6-48FC-8FD1-1EF48D630ACA}" srcOrd="0" destOrd="0" parTransId="{5BD09C17-3F5D-4D23-BBD6-F008FFC1D654}" sibTransId="{BBA1F412-B406-4C57-A2C5-F77062F1E821}"/>
    <dgm:cxn modelId="{770936F0-5BE8-4677-A363-AF7C9669859D}" srcId="{D41A09BA-D928-4287-8832-D8E3FF0E9CA1}" destId="{C878D688-4DDF-45E8-A519-FD29B3589871}" srcOrd="3" destOrd="0" parTransId="{9D671D60-13C4-453D-B396-42EC38B618AD}" sibTransId="{930F1FC1-ABDF-402B-BDF7-EBBB4DA773B8}"/>
    <dgm:cxn modelId="{B993DDB1-8EAC-46E3-AF4A-9E8D03327439}" type="presParOf" srcId="{AA425AB6-307F-410A-9931-D0C0C486C4EF}" destId="{285DBFB8-EB74-4CAB-8061-93508EB8EE99}" srcOrd="0" destOrd="0" presId="urn:microsoft.com/office/officeart/2005/8/layout/vList2"/>
    <dgm:cxn modelId="{57560B56-C555-4F8C-8D8D-9B66E98C040F}" type="presParOf" srcId="{AA425AB6-307F-410A-9931-D0C0C486C4EF}" destId="{B26071FB-D8C3-40AC-AB5F-7780FC551196}" srcOrd="1" destOrd="0" presId="urn:microsoft.com/office/officeart/2005/8/layout/vList2"/>
    <dgm:cxn modelId="{F099964F-3934-41C9-8CC3-410E878E8558}" type="presParOf" srcId="{AA425AB6-307F-410A-9931-D0C0C486C4EF}" destId="{BBE3D935-970F-47BD-8983-26DE3F1263D2}" srcOrd="2" destOrd="0" presId="urn:microsoft.com/office/officeart/2005/8/layout/vList2"/>
    <dgm:cxn modelId="{7A1458A4-D7F7-47A1-9E03-B78C763BDBF2}" type="presParOf" srcId="{AA425AB6-307F-410A-9931-D0C0C486C4EF}" destId="{D4E681A1-8FA2-419D-A28B-D4ED334906E1}" srcOrd="3" destOrd="0" presId="urn:microsoft.com/office/officeart/2005/8/layout/vList2"/>
    <dgm:cxn modelId="{C9A4ECEB-9AE0-42ED-A116-A87DC4AB9D86}" type="presParOf" srcId="{AA425AB6-307F-410A-9931-D0C0C486C4EF}" destId="{2FB43557-623C-4316-A09C-44AAB2B4C62B}" srcOrd="4" destOrd="0" presId="urn:microsoft.com/office/officeart/2005/8/layout/vList2"/>
    <dgm:cxn modelId="{5A04111B-4753-40B2-ADF0-10A8739299C9}" type="presParOf" srcId="{AA425AB6-307F-410A-9931-D0C0C486C4EF}" destId="{C1997434-48F2-48D9-8F64-0B455FB08368}" srcOrd="5" destOrd="0" presId="urn:microsoft.com/office/officeart/2005/8/layout/vList2"/>
    <dgm:cxn modelId="{693E8202-1095-496D-B7AC-37A2C0968EF6}" type="presParOf" srcId="{AA425AB6-307F-410A-9931-D0C0C486C4EF}" destId="{7E161E5C-EC9F-4BB3-9DBD-7E3508A70DB4}" srcOrd="6" destOrd="0" presId="urn:microsoft.com/office/officeart/2005/8/layout/vList2"/>
    <dgm:cxn modelId="{1888D08D-CDA8-40E9-87C8-C19A51553EA1}" type="presParOf" srcId="{AA425AB6-307F-410A-9931-D0C0C486C4EF}" destId="{6BEC0C33-B001-44E8-B131-DB9CFD1028F6}" srcOrd="7" destOrd="0" presId="urn:microsoft.com/office/officeart/2005/8/layout/vList2"/>
    <dgm:cxn modelId="{AE0FAC32-ADC8-4A7F-916D-0B0652C5514B}" type="presParOf" srcId="{AA425AB6-307F-410A-9931-D0C0C486C4EF}" destId="{92253CD8-C2CC-4A95-8512-CF691DF1E3C4}" srcOrd="8" destOrd="0" presId="urn:microsoft.com/office/officeart/2005/8/layout/vList2"/>
    <dgm:cxn modelId="{FBC0737E-5BE0-4DB3-9A08-CC9A7B8FFDDC}" type="presParOf" srcId="{AA425AB6-307F-410A-9931-D0C0C486C4EF}" destId="{5BC1E627-C87C-4BD2-A64D-8FC189DD3C06}" srcOrd="9" destOrd="0" presId="urn:microsoft.com/office/officeart/2005/8/layout/vList2"/>
    <dgm:cxn modelId="{14C29DC1-C851-4A9A-A0E9-05AE96CEF196}" type="presParOf" srcId="{AA425AB6-307F-410A-9931-D0C0C486C4EF}" destId="{319E42B2-0CDC-40DA-9A13-47F6C2AB7E37}" srcOrd="10" destOrd="0" presId="urn:microsoft.com/office/officeart/2005/8/layout/vList2"/>
    <dgm:cxn modelId="{27C25156-CC8E-4A8A-9FAD-AC73457313B7}" type="presParOf" srcId="{AA425AB6-307F-410A-9931-D0C0C486C4EF}" destId="{50CA27E6-78CF-4FC6-8436-E49BCEAFF2EA}" srcOrd="11" destOrd="0" presId="urn:microsoft.com/office/officeart/2005/8/layout/vList2"/>
    <dgm:cxn modelId="{6CA5638B-762A-435D-90B2-599CE723DD54}" type="presParOf" srcId="{AA425AB6-307F-410A-9931-D0C0C486C4EF}" destId="{CFE51848-5A10-4A7C-983F-5FFBDFC4F00D}" srcOrd="12" destOrd="0" presId="urn:microsoft.com/office/officeart/2005/8/layout/vList2"/>
    <dgm:cxn modelId="{29D04964-2BE1-47C8-8434-97CFA7FCFEAC}" type="presParOf" srcId="{AA425AB6-307F-410A-9931-D0C0C486C4EF}" destId="{A0329BDB-69F5-4842-907F-6C51094F66F4}" srcOrd="13" destOrd="0" presId="urn:microsoft.com/office/officeart/2005/8/layout/vList2"/>
    <dgm:cxn modelId="{1AB7E9B5-9C12-4A97-8371-46E4DEBDA2FD}" type="presParOf" srcId="{AA425AB6-307F-410A-9931-D0C0C486C4EF}" destId="{F53F6C3E-57B5-4C07-8D84-0AFFC50ECA7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95AFE0-F46D-4ACF-8D0D-D692F34B50F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7E7074-77DD-480A-A277-D156D05E155A}">
      <dgm:prSet/>
      <dgm:spPr/>
      <dgm:t>
        <a:bodyPr/>
        <a:lstStyle/>
        <a:p>
          <a:r>
            <a:rPr lang="en-CA"/>
            <a:t>LINEAR REGRESSION MODEL</a:t>
          </a:r>
          <a:endParaRPr lang="en-US"/>
        </a:p>
      </dgm:t>
    </dgm:pt>
    <dgm:pt modelId="{B69B35A4-1D6E-4292-80F4-00D660CA1E18}" type="parTrans" cxnId="{DCE4AE63-7767-4319-A6A7-BBD247AD1B89}">
      <dgm:prSet/>
      <dgm:spPr/>
      <dgm:t>
        <a:bodyPr/>
        <a:lstStyle/>
        <a:p>
          <a:endParaRPr lang="en-US"/>
        </a:p>
      </dgm:t>
    </dgm:pt>
    <dgm:pt modelId="{E8ED7F1E-49EA-4159-86D0-24E1EFE9503E}" type="sibTrans" cxnId="{DCE4AE63-7767-4319-A6A7-BBD247AD1B89}">
      <dgm:prSet/>
      <dgm:spPr/>
      <dgm:t>
        <a:bodyPr/>
        <a:lstStyle/>
        <a:p>
          <a:endParaRPr lang="en-US"/>
        </a:p>
      </dgm:t>
    </dgm:pt>
    <dgm:pt modelId="{187B3060-0CEA-4CDB-AFCE-4EF66ED33514}">
      <dgm:prSet/>
      <dgm:spPr/>
      <dgm:t>
        <a:bodyPr/>
        <a:lstStyle/>
        <a:p>
          <a:r>
            <a:rPr lang="en-CA"/>
            <a:t>MOVING AVERAGE MODEL</a:t>
          </a:r>
          <a:endParaRPr lang="en-US"/>
        </a:p>
      </dgm:t>
    </dgm:pt>
    <dgm:pt modelId="{67C4E459-DB61-4EED-9EE7-3D08FAD6A34C}" type="parTrans" cxnId="{F0272542-1886-4C7C-AC4D-57B10D83BB98}">
      <dgm:prSet/>
      <dgm:spPr/>
      <dgm:t>
        <a:bodyPr/>
        <a:lstStyle/>
        <a:p>
          <a:endParaRPr lang="en-US"/>
        </a:p>
      </dgm:t>
    </dgm:pt>
    <dgm:pt modelId="{529C1FBF-105F-43B8-8AA3-AC93808FCCA8}" type="sibTrans" cxnId="{F0272542-1886-4C7C-AC4D-57B10D83BB98}">
      <dgm:prSet/>
      <dgm:spPr/>
      <dgm:t>
        <a:bodyPr/>
        <a:lstStyle/>
        <a:p>
          <a:endParaRPr lang="en-US"/>
        </a:p>
      </dgm:t>
    </dgm:pt>
    <dgm:pt modelId="{CCBBBB89-ECD2-4418-B0DF-2F8587EB4E3E}">
      <dgm:prSet/>
      <dgm:spPr/>
      <dgm:t>
        <a:bodyPr/>
        <a:lstStyle/>
        <a:p>
          <a:r>
            <a:rPr lang="en-CA"/>
            <a:t>LONG SHORT - TERM MEMORY MODEL</a:t>
          </a:r>
          <a:endParaRPr lang="en-US"/>
        </a:p>
      </dgm:t>
    </dgm:pt>
    <dgm:pt modelId="{BE7F6356-5F53-4392-8FDD-BF527481F661}" type="parTrans" cxnId="{B17BF99B-2755-4B98-AF73-D54E45D3AA2A}">
      <dgm:prSet/>
      <dgm:spPr/>
      <dgm:t>
        <a:bodyPr/>
        <a:lstStyle/>
        <a:p>
          <a:endParaRPr lang="en-US"/>
        </a:p>
      </dgm:t>
    </dgm:pt>
    <dgm:pt modelId="{52F05803-8138-4048-8F12-180A81230392}" type="sibTrans" cxnId="{B17BF99B-2755-4B98-AF73-D54E45D3AA2A}">
      <dgm:prSet/>
      <dgm:spPr/>
      <dgm:t>
        <a:bodyPr/>
        <a:lstStyle/>
        <a:p>
          <a:endParaRPr lang="en-US"/>
        </a:p>
      </dgm:t>
    </dgm:pt>
    <dgm:pt modelId="{B6D8FBA3-B00B-4415-A8E3-034A2C5C0722}" type="pres">
      <dgm:prSet presAssocID="{4995AFE0-F46D-4ACF-8D0D-D692F34B50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317C24-6E01-4628-99D8-6151CB16548B}" type="pres">
      <dgm:prSet presAssocID="{667E7074-77DD-480A-A277-D156D05E155A}" presName="hierRoot1" presStyleCnt="0"/>
      <dgm:spPr/>
    </dgm:pt>
    <dgm:pt modelId="{B079F253-89D0-4B65-ABEC-5813CA860427}" type="pres">
      <dgm:prSet presAssocID="{667E7074-77DD-480A-A277-D156D05E155A}" presName="composite" presStyleCnt="0"/>
      <dgm:spPr/>
    </dgm:pt>
    <dgm:pt modelId="{BF52C7C0-877C-45F0-ACBE-17DC7019757B}" type="pres">
      <dgm:prSet presAssocID="{667E7074-77DD-480A-A277-D156D05E155A}" presName="background" presStyleLbl="node0" presStyleIdx="0" presStyleCnt="3"/>
      <dgm:spPr/>
    </dgm:pt>
    <dgm:pt modelId="{F165FC6D-2081-4EE7-85F5-7F6669F6FF35}" type="pres">
      <dgm:prSet presAssocID="{667E7074-77DD-480A-A277-D156D05E155A}" presName="text" presStyleLbl="fgAcc0" presStyleIdx="0" presStyleCnt="3">
        <dgm:presLayoutVars>
          <dgm:chPref val="3"/>
        </dgm:presLayoutVars>
      </dgm:prSet>
      <dgm:spPr/>
    </dgm:pt>
    <dgm:pt modelId="{F0A66453-EB79-4F3D-8F53-1A789A559D2F}" type="pres">
      <dgm:prSet presAssocID="{667E7074-77DD-480A-A277-D156D05E155A}" presName="hierChild2" presStyleCnt="0"/>
      <dgm:spPr/>
    </dgm:pt>
    <dgm:pt modelId="{C3E67628-F124-4796-B572-C354FA45553F}" type="pres">
      <dgm:prSet presAssocID="{187B3060-0CEA-4CDB-AFCE-4EF66ED33514}" presName="hierRoot1" presStyleCnt="0"/>
      <dgm:spPr/>
    </dgm:pt>
    <dgm:pt modelId="{B1086A7A-4B0B-4C1A-923B-F288682ACD96}" type="pres">
      <dgm:prSet presAssocID="{187B3060-0CEA-4CDB-AFCE-4EF66ED33514}" presName="composite" presStyleCnt="0"/>
      <dgm:spPr/>
    </dgm:pt>
    <dgm:pt modelId="{AF333108-E367-4750-B54C-3C2D55E14CF7}" type="pres">
      <dgm:prSet presAssocID="{187B3060-0CEA-4CDB-AFCE-4EF66ED33514}" presName="background" presStyleLbl="node0" presStyleIdx="1" presStyleCnt="3"/>
      <dgm:spPr/>
    </dgm:pt>
    <dgm:pt modelId="{10536879-CCF6-4790-86A5-7ACE0B3345F1}" type="pres">
      <dgm:prSet presAssocID="{187B3060-0CEA-4CDB-AFCE-4EF66ED33514}" presName="text" presStyleLbl="fgAcc0" presStyleIdx="1" presStyleCnt="3">
        <dgm:presLayoutVars>
          <dgm:chPref val="3"/>
        </dgm:presLayoutVars>
      </dgm:prSet>
      <dgm:spPr/>
    </dgm:pt>
    <dgm:pt modelId="{C497F212-45C7-42A3-AB11-CE91C0D8044B}" type="pres">
      <dgm:prSet presAssocID="{187B3060-0CEA-4CDB-AFCE-4EF66ED33514}" presName="hierChild2" presStyleCnt="0"/>
      <dgm:spPr/>
    </dgm:pt>
    <dgm:pt modelId="{DEFC7C9C-A86A-4BBD-A7CE-ABA855B73E12}" type="pres">
      <dgm:prSet presAssocID="{CCBBBB89-ECD2-4418-B0DF-2F8587EB4E3E}" presName="hierRoot1" presStyleCnt="0"/>
      <dgm:spPr/>
    </dgm:pt>
    <dgm:pt modelId="{F7AB9D39-D049-4734-8217-50A454053943}" type="pres">
      <dgm:prSet presAssocID="{CCBBBB89-ECD2-4418-B0DF-2F8587EB4E3E}" presName="composite" presStyleCnt="0"/>
      <dgm:spPr/>
    </dgm:pt>
    <dgm:pt modelId="{6441977E-8AE3-462C-8630-0C1C80CE7A35}" type="pres">
      <dgm:prSet presAssocID="{CCBBBB89-ECD2-4418-B0DF-2F8587EB4E3E}" presName="background" presStyleLbl="node0" presStyleIdx="2" presStyleCnt="3"/>
      <dgm:spPr/>
    </dgm:pt>
    <dgm:pt modelId="{BCAAA740-4DBC-4679-9F33-988BE0A82CFD}" type="pres">
      <dgm:prSet presAssocID="{CCBBBB89-ECD2-4418-B0DF-2F8587EB4E3E}" presName="text" presStyleLbl="fgAcc0" presStyleIdx="2" presStyleCnt="3">
        <dgm:presLayoutVars>
          <dgm:chPref val="3"/>
        </dgm:presLayoutVars>
      </dgm:prSet>
      <dgm:spPr/>
    </dgm:pt>
    <dgm:pt modelId="{365EE457-B116-4C55-9CBD-F413814446D8}" type="pres">
      <dgm:prSet presAssocID="{CCBBBB89-ECD2-4418-B0DF-2F8587EB4E3E}" presName="hierChild2" presStyleCnt="0"/>
      <dgm:spPr/>
    </dgm:pt>
  </dgm:ptLst>
  <dgm:cxnLst>
    <dgm:cxn modelId="{A3E47608-DD89-46AC-A0D8-694F323478AB}" type="presOf" srcId="{187B3060-0CEA-4CDB-AFCE-4EF66ED33514}" destId="{10536879-CCF6-4790-86A5-7ACE0B3345F1}" srcOrd="0" destOrd="0" presId="urn:microsoft.com/office/officeart/2005/8/layout/hierarchy1"/>
    <dgm:cxn modelId="{384E555F-96C4-4209-A839-988D7CD5881A}" type="presOf" srcId="{CCBBBB89-ECD2-4418-B0DF-2F8587EB4E3E}" destId="{BCAAA740-4DBC-4679-9F33-988BE0A82CFD}" srcOrd="0" destOrd="0" presId="urn:microsoft.com/office/officeart/2005/8/layout/hierarchy1"/>
    <dgm:cxn modelId="{F0272542-1886-4C7C-AC4D-57B10D83BB98}" srcId="{4995AFE0-F46D-4ACF-8D0D-D692F34B50F7}" destId="{187B3060-0CEA-4CDB-AFCE-4EF66ED33514}" srcOrd="1" destOrd="0" parTransId="{67C4E459-DB61-4EED-9EE7-3D08FAD6A34C}" sibTransId="{529C1FBF-105F-43B8-8AA3-AC93808FCCA8}"/>
    <dgm:cxn modelId="{DCE4AE63-7767-4319-A6A7-BBD247AD1B89}" srcId="{4995AFE0-F46D-4ACF-8D0D-D692F34B50F7}" destId="{667E7074-77DD-480A-A277-D156D05E155A}" srcOrd="0" destOrd="0" parTransId="{B69B35A4-1D6E-4292-80F4-00D660CA1E18}" sibTransId="{E8ED7F1E-49EA-4159-86D0-24E1EFE9503E}"/>
    <dgm:cxn modelId="{C1F79E75-F937-48FF-B3B5-6A3682F3267B}" type="presOf" srcId="{4995AFE0-F46D-4ACF-8D0D-D692F34B50F7}" destId="{B6D8FBA3-B00B-4415-A8E3-034A2C5C0722}" srcOrd="0" destOrd="0" presId="urn:microsoft.com/office/officeart/2005/8/layout/hierarchy1"/>
    <dgm:cxn modelId="{6EFCEE8C-4072-4243-823D-331C71A785FB}" type="presOf" srcId="{667E7074-77DD-480A-A277-D156D05E155A}" destId="{F165FC6D-2081-4EE7-85F5-7F6669F6FF35}" srcOrd="0" destOrd="0" presId="urn:microsoft.com/office/officeart/2005/8/layout/hierarchy1"/>
    <dgm:cxn modelId="{B17BF99B-2755-4B98-AF73-D54E45D3AA2A}" srcId="{4995AFE0-F46D-4ACF-8D0D-D692F34B50F7}" destId="{CCBBBB89-ECD2-4418-B0DF-2F8587EB4E3E}" srcOrd="2" destOrd="0" parTransId="{BE7F6356-5F53-4392-8FDD-BF527481F661}" sibTransId="{52F05803-8138-4048-8F12-180A81230392}"/>
    <dgm:cxn modelId="{89D43C99-384F-4811-BB9D-F21A4332263A}" type="presParOf" srcId="{B6D8FBA3-B00B-4415-A8E3-034A2C5C0722}" destId="{AC317C24-6E01-4628-99D8-6151CB16548B}" srcOrd="0" destOrd="0" presId="urn:microsoft.com/office/officeart/2005/8/layout/hierarchy1"/>
    <dgm:cxn modelId="{1E8BC31C-E04A-41E7-A2FB-8C29CCE9C13E}" type="presParOf" srcId="{AC317C24-6E01-4628-99D8-6151CB16548B}" destId="{B079F253-89D0-4B65-ABEC-5813CA860427}" srcOrd="0" destOrd="0" presId="urn:microsoft.com/office/officeart/2005/8/layout/hierarchy1"/>
    <dgm:cxn modelId="{CEFFD322-DC33-4F38-951C-75FB6ADE6FBE}" type="presParOf" srcId="{B079F253-89D0-4B65-ABEC-5813CA860427}" destId="{BF52C7C0-877C-45F0-ACBE-17DC7019757B}" srcOrd="0" destOrd="0" presId="urn:microsoft.com/office/officeart/2005/8/layout/hierarchy1"/>
    <dgm:cxn modelId="{1E7F064C-D6FD-4D05-9820-5AE81B79E2CF}" type="presParOf" srcId="{B079F253-89D0-4B65-ABEC-5813CA860427}" destId="{F165FC6D-2081-4EE7-85F5-7F6669F6FF35}" srcOrd="1" destOrd="0" presId="urn:microsoft.com/office/officeart/2005/8/layout/hierarchy1"/>
    <dgm:cxn modelId="{CB2FAD90-EA5B-4A5F-ABA1-48563B56DFB6}" type="presParOf" srcId="{AC317C24-6E01-4628-99D8-6151CB16548B}" destId="{F0A66453-EB79-4F3D-8F53-1A789A559D2F}" srcOrd="1" destOrd="0" presId="urn:microsoft.com/office/officeart/2005/8/layout/hierarchy1"/>
    <dgm:cxn modelId="{9D13FF83-96EE-4837-A0E8-70E46F04F0BC}" type="presParOf" srcId="{B6D8FBA3-B00B-4415-A8E3-034A2C5C0722}" destId="{C3E67628-F124-4796-B572-C354FA45553F}" srcOrd="1" destOrd="0" presId="urn:microsoft.com/office/officeart/2005/8/layout/hierarchy1"/>
    <dgm:cxn modelId="{496C0637-91D2-4882-9BDF-75D5BE076250}" type="presParOf" srcId="{C3E67628-F124-4796-B572-C354FA45553F}" destId="{B1086A7A-4B0B-4C1A-923B-F288682ACD96}" srcOrd="0" destOrd="0" presId="urn:microsoft.com/office/officeart/2005/8/layout/hierarchy1"/>
    <dgm:cxn modelId="{3861C4C9-C177-4BA8-A155-54A8EFFBF44D}" type="presParOf" srcId="{B1086A7A-4B0B-4C1A-923B-F288682ACD96}" destId="{AF333108-E367-4750-B54C-3C2D55E14CF7}" srcOrd="0" destOrd="0" presId="urn:microsoft.com/office/officeart/2005/8/layout/hierarchy1"/>
    <dgm:cxn modelId="{2BE4E29D-6A4D-4508-B6E4-40AB00781792}" type="presParOf" srcId="{B1086A7A-4B0B-4C1A-923B-F288682ACD96}" destId="{10536879-CCF6-4790-86A5-7ACE0B3345F1}" srcOrd="1" destOrd="0" presId="urn:microsoft.com/office/officeart/2005/8/layout/hierarchy1"/>
    <dgm:cxn modelId="{979C53C8-6D79-4D3B-B511-FB6272C0479A}" type="presParOf" srcId="{C3E67628-F124-4796-B572-C354FA45553F}" destId="{C497F212-45C7-42A3-AB11-CE91C0D8044B}" srcOrd="1" destOrd="0" presId="urn:microsoft.com/office/officeart/2005/8/layout/hierarchy1"/>
    <dgm:cxn modelId="{9B1D3131-FAAD-4C4A-B540-53DAF219CBF7}" type="presParOf" srcId="{B6D8FBA3-B00B-4415-A8E3-034A2C5C0722}" destId="{DEFC7C9C-A86A-4BBD-A7CE-ABA855B73E12}" srcOrd="2" destOrd="0" presId="urn:microsoft.com/office/officeart/2005/8/layout/hierarchy1"/>
    <dgm:cxn modelId="{CC2605F6-7B70-49E5-AFC7-249275FE3240}" type="presParOf" srcId="{DEFC7C9C-A86A-4BBD-A7CE-ABA855B73E12}" destId="{F7AB9D39-D049-4734-8217-50A454053943}" srcOrd="0" destOrd="0" presId="urn:microsoft.com/office/officeart/2005/8/layout/hierarchy1"/>
    <dgm:cxn modelId="{97EC0768-4797-49B1-A669-FC2204871ADD}" type="presParOf" srcId="{F7AB9D39-D049-4734-8217-50A454053943}" destId="{6441977E-8AE3-462C-8630-0C1C80CE7A35}" srcOrd="0" destOrd="0" presId="urn:microsoft.com/office/officeart/2005/8/layout/hierarchy1"/>
    <dgm:cxn modelId="{F7D3EA25-AC73-4D36-B595-C64DEA076AE7}" type="presParOf" srcId="{F7AB9D39-D049-4734-8217-50A454053943}" destId="{BCAAA740-4DBC-4679-9F33-988BE0A82CFD}" srcOrd="1" destOrd="0" presId="urn:microsoft.com/office/officeart/2005/8/layout/hierarchy1"/>
    <dgm:cxn modelId="{BAE79B18-8162-408B-A5BC-320D803616E3}" type="presParOf" srcId="{DEFC7C9C-A86A-4BBD-A7CE-ABA855B73E12}" destId="{365EE457-B116-4C55-9CBD-F413814446D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565DDD-3232-45C4-87C3-949E7248CA5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889A168-C30B-4C6C-B759-A788977D9E00}">
      <dgm:prSet/>
      <dgm:spPr/>
      <dgm:t>
        <a:bodyPr/>
        <a:lstStyle/>
        <a:p>
          <a:r>
            <a:rPr lang="en-CA"/>
            <a:t>Epochs : 10</a:t>
          </a:r>
          <a:endParaRPr lang="en-US"/>
        </a:p>
      </dgm:t>
    </dgm:pt>
    <dgm:pt modelId="{D0C5DAB9-C0D9-44B7-B8CD-65BCB7FE1DC7}" type="parTrans" cxnId="{A384501E-A56D-4045-9291-A34D94B072A8}">
      <dgm:prSet/>
      <dgm:spPr/>
      <dgm:t>
        <a:bodyPr/>
        <a:lstStyle/>
        <a:p>
          <a:endParaRPr lang="en-US"/>
        </a:p>
      </dgm:t>
    </dgm:pt>
    <dgm:pt modelId="{551DB887-2A33-4E20-A455-B1FD721E9D1A}" type="sibTrans" cxnId="{A384501E-A56D-4045-9291-A34D94B072A8}">
      <dgm:prSet/>
      <dgm:spPr/>
      <dgm:t>
        <a:bodyPr/>
        <a:lstStyle/>
        <a:p>
          <a:endParaRPr lang="en-US"/>
        </a:p>
      </dgm:t>
    </dgm:pt>
    <dgm:pt modelId="{E5940534-8841-49E7-88C9-BABAA21E8A07}">
      <dgm:prSet/>
      <dgm:spPr/>
      <dgm:t>
        <a:bodyPr/>
        <a:lstStyle/>
        <a:p>
          <a:r>
            <a:rPr lang="en-CA"/>
            <a:t>Window Size : 60</a:t>
          </a:r>
          <a:endParaRPr lang="en-US"/>
        </a:p>
      </dgm:t>
    </dgm:pt>
    <dgm:pt modelId="{21E7419B-65BF-489B-B20E-998C32F9B35E}" type="parTrans" cxnId="{BE0CE99E-BF48-4299-9E64-266B354F78A3}">
      <dgm:prSet/>
      <dgm:spPr/>
      <dgm:t>
        <a:bodyPr/>
        <a:lstStyle/>
        <a:p>
          <a:endParaRPr lang="en-US"/>
        </a:p>
      </dgm:t>
    </dgm:pt>
    <dgm:pt modelId="{484D0623-7B9E-43A2-8A1C-CBB4DB16C7C0}" type="sibTrans" cxnId="{BE0CE99E-BF48-4299-9E64-266B354F78A3}">
      <dgm:prSet/>
      <dgm:spPr/>
      <dgm:t>
        <a:bodyPr/>
        <a:lstStyle/>
        <a:p>
          <a:endParaRPr lang="en-US"/>
        </a:p>
      </dgm:t>
    </dgm:pt>
    <dgm:pt modelId="{CA36B379-CBF5-408F-A326-DD8B1921EEEC}">
      <dgm:prSet/>
      <dgm:spPr/>
      <dgm:t>
        <a:bodyPr/>
        <a:lstStyle/>
        <a:p>
          <a:r>
            <a:rPr lang="en-CA"/>
            <a:t>Loss : mean_squared_error</a:t>
          </a:r>
          <a:endParaRPr lang="en-US"/>
        </a:p>
      </dgm:t>
    </dgm:pt>
    <dgm:pt modelId="{081F2E44-16D1-43F3-ADB1-63563ADAF10C}" type="parTrans" cxnId="{DF208B7C-94C7-4999-A223-B660257814E9}">
      <dgm:prSet/>
      <dgm:spPr/>
      <dgm:t>
        <a:bodyPr/>
        <a:lstStyle/>
        <a:p>
          <a:endParaRPr lang="en-US"/>
        </a:p>
      </dgm:t>
    </dgm:pt>
    <dgm:pt modelId="{26E95411-7383-4609-BC7C-AB14F0730661}" type="sibTrans" cxnId="{DF208B7C-94C7-4999-A223-B660257814E9}">
      <dgm:prSet/>
      <dgm:spPr/>
      <dgm:t>
        <a:bodyPr/>
        <a:lstStyle/>
        <a:p>
          <a:endParaRPr lang="en-US"/>
        </a:p>
      </dgm:t>
    </dgm:pt>
    <dgm:pt modelId="{B9646F55-6AB0-49CD-BA0D-2BAD4B2D5A52}">
      <dgm:prSet/>
      <dgm:spPr/>
      <dgm:t>
        <a:bodyPr/>
        <a:lstStyle/>
        <a:p>
          <a:r>
            <a:rPr lang="en-CA"/>
            <a:t>Optimizer : adam optimizer</a:t>
          </a:r>
          <a:endParaRPr lang="en-US"/>
        </a:p>
      </dgm:t>
    </dgm:pt>
    <dgm:pt modelId="{7450E36C-E3F7-4756-B716-72ACD6FE767C}" type="parTrans" cxnId="{4479C9C3-69D4-4A33-A5B0-82D34BEAA483}">
      <dgm:prSet/>
      <dgm:spPr/>
      <dgm:t>
        <a:bodyPr/>
        <a:lstStyle/>
        <a:p>
          <a:endParaRPr lang="en-US"/>
        </a:p>
      </dgm:t>
    </dgm:pt>
    <dgm:pt modelId="{ECCEBF80-3777-4312-B67E-7EC2FC1EA2FF}" type="sibTrans" cxnId="{4479C9C3-69D4-4A33-A5B0-82D34BEAA483}">
      <dgm:prSet/>
      <dgm:spPr/>
      <dgm:t>
        <a:bodyPr/>
        <a:lstStyle/>
        <a:p>
          <a:endParaRPr lang="en-US"/>
        </a:p>
      </dgm:t>
    </dgm:pt>
    <dgm:pt modelId="{21854E00-CCA4-4135-AED3-8FD46A621086}">
      <dgm:prSet/>
      <dgm:spPr/>
      <dgm:t>
        <a:bodyPr/>
        <a:lstStyle/>
        <a:p>
          <a:r>
            <a:rPr lang="en-CA"/>
            <a:t>Forecast : Next 100 days</a:t>
          </a:r>
          <a:endParaRPr lang="en-US"/>
        </a:p>
      </dgm:t>
    </dgm:pt>
    <dgm:pt modelId="{06B497B4-E857-4B3A-BEBA-36078630EC4C}" type="parTrans" cxnId="{D639AAC2-F5BE-4E9B-839F-65530C51AE81}">
      <dgm:prSet/>
      <dgm:spPr/>
      <dgm:t>
        <a:bodyPr/>
        <a:lstStyle/>
        <a:p>
          <a:endParaRPr lang="en-US"/>
        </a:p>
      </dgm:t>
    </dgm:pt>
    <dgm:pt modelId="{E16B1862-0C71-4D34-8260-7546BC94E4D6}" type="sibTrans" cxnId="{D639AAC2-F5BE-4E9B-839F-65530C51AE81}">
      <dgm:prSet/>
      <dgm:spPr/>
      <dgm:t>
        <a:bodyPr/>
        <a:lstStyle/>
        <a:p>
          <a:endParaRPr lang="en-US"/>
        </a:p>
      </dgm:t>
    </dgm:pt>
    <dgm:pt modelId="{9C895C99-EDD3-408E-A2F5-A139C4876FE9}" type="pres">
      <dgm:prSet presAssocID="{AA565DDD-3232-45C4-87C3-949E7248CA59}" presName="root" presStyleCnt="0">
        <dgm:presLayoutVars>
          <dgm:dir/>
          <dgm:resizeHandles val="exact"/>
        </dgm:presLayoutVars>
      </dgm:prSet>
      <dgm:spPr/>
    </dgm:pt>
    <dgm:pt modelId="{D942EC7B-A27D-4B31-8723-FA159F7DD7E0}" type="pres">
      <dgm:prSet presAssocID="{4889A168-C30B-4C6C-B759-A788977D9E00}" presName="compNode" presStyleCnt="0"/>
      <dgm:spPr/>
    </dgm:pt>
    <dgm:pt modelId="{B3A9CFB3-AEA6-4D9C-A277-45B7A8BAD21E}" type="pres">
      <dgm:prSet presAssocID="{4889A168-C30B-4C6C-B759-A788977D9E00}" presName="bgRect" presStyleLbl="bgShp" presStyleIdx="0" presStyleCnt="5"/>
      <dgm:spPr/>
    </dgm:pt>
    <dgm:pt modelId="{44E4D9B1-1315-4C24-92F0-1B387D431C35}" type="pres">
      <dgm:prSet presAssocID="{4889A168-C30B-4C6C-B759-A788977D9E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53CCB26F-2A9E-4560-8D3B-8618F6600C39}" type="pres">
      <dgm:prSet presAssocID="{4889A168-C30B-4C6C-B759-A788977D9E00}" presName="spaceRect" presStyleCnt="0"/>
      <dgm:spPr/>
    </dgm:pt>
    <dgm:pt modelId="{ED27C1E5-3662-4B3D-8B65-AAE5E8689A5B}" type="pres">
      <dgm:prSet presAssocID="{4889A168-C30B-4C6C-B759-A788977D9E00}" presName="parTx" presStyleLbl="revTx" presStyleIdx="0" presStyleCnt="5">
        <dgm:presLayoutVars>
          <dgm:chMax val="0"/>
          <dgm:chPref val="0"/>
        </dgm:presLayoutVars>
      </dgm:prSet>
      <dgm:spPr/>
    </dgm:pt>
    <dgm:pt modelId="{76AF1BB3-435E-4BA2-9B22-DCF165B46969}" type="pres">
      <dgm:prSet presAssocID="{551DB887-2A33-4E20-A455-B1FD721E9D1A}" presName="sibTrans" presStyleCnt="0"/>
      <dgm:spPr/>
    </dgm:pt>
    <dgm:pt modelId="{358B96B1-72E5-4BA1-8E68-AAC4C0B9E964}" type="pres">
      <dgm:prSet presAssocID="{E5940534-8841-49E7-88C9-BABAA21E8A07}" presName="compNode" presStyleCnt="0"/>
      <dgm:spPr/>
    </dgm:pt>
    <dgm:pt modelId="{CDCD64B8-22B6-4797-8E73-94160FC7C827}" type="pres">
      <dgm:prSet presAssocID="{E5940534-8841-49E7-88C9-BABAA21E8A07}" presName="bgRect" presStyleLbl="bgShp" presStyleIdx="1" presStyleCnt="5"/>
      <dgm:spPr/>
    </dgm:pt>
    <dgm:pt modelId="{395983CA-7B35-474B-B7EC-8A0566318989}" type="pres">
      <dgm:prSet presAssocID="{E5940534-8841-49E7-88C9-BABAA21E8A0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93D21B2-518D-46A5-9588-EEFEB7F585E1}" type="pres">
      <dgm:prSet presAssocID="{E5940534-8841-49E7-88C9-BABAA21E8A07}" presName="spaceRect" presStyleCnt="0"/>
      <dgm:spPr/>
    </dgm:pt>
    <dgm:pt modelId="{CB21D32D-D7B7-4782-89F4-727844F32250}" type="pres">
      <dgm:prSet presAssocID="{E5940534-8841-49E7-88C9-BABAA21E8A07}" presName="parTx" presStyleLbl="revTx" presStyleIdx="1" presStyleCnt="5">
        <dgm:presLayoutVars>
          <dgm:chMax val="0"/>
          <dgm:chPref val="0"/>
        </dgm:presLayoutVars>
      </dgm:prSet>
      <dgm:spPr/>
    </dgm:pt>
    <dgm:pt modelId="{32E4F5F1-6417-4F85-9827-D2D776991D6C}" type="pres">
      <dgm:prSet presAssocID="{484D0623-7B9E-43A2-8A1C-CBB4DB16C7C0}" presName="sibTrans" presStyleCnt="0"/>
      <dgm:spPr/>
    </dgm:pt>
    <dgm:pt modelId="{A5325CA4-6850-4B4A-A613-4A93D8F6EE2E}" type="pres">
      <dgm:prSet presAssocID="{CA36B379-CBF5-408F-A326-DD8B1921EEEC}" presName="compNode" presStyleCnt="0"/>
      <dgm:spPr/>
    </dgm:pt>
    <dgm:pt modelId="{4ACA561F-B691-4F04-A87B-03B71F07513E}" type="pres">
      <dgm:prSet presAssocID="{CA36B379-CBF5-408F-A326-DD8B1921EEEC}" presName="bgRect" presStyleLbl="bgShp" presStyleIdx="2" presStyleCnt="5"/>
      <dgm:spPr/>
    </dgm:pt>
    <dgm:pt modelId="{ABD24FDE-44CB-4298-A0FA-A1D27C98AE76}" type="pres">
      <dgm:prSet presAssocID="{CA36B379-CBF5-408F-A326-DD8B1921EEE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E8B14A9B-D3AA-4CC1-9B74-D5C2594A199E}" type="pres">
      <dgm:prSet presAssocID="{CA36B379-CBF5-408F-A326-DD8B1921EEEC}" presName="spaceRect" presStyleCnt="0"/>
      <dgm:spPr/>
    </dgm:pt>
    <dgm:pt modelId="{0B4F8032-7559-4478-BE6F-01A947284A1B}" type="pres">
      <dgm:prSet presAssocID="{CA36B379-CBF5-408F-A326-DD8B1921EEEC}" presName="parTx" presStyleLbl="revTx" presStyleIdx="2" presStyleCnt="5">
        <dgm:presLayoutVars>
          <dgm:chMax val="0"/>
          <dgm:chPref val="0"/>
        </dgm:presLayoutVars>
      </dgm:prSet>
      <dgm:spPr/>
    </dgm:pt>
    <dgm:pt modelId="{58E0AC27-FCF7-427A-A7DC-A563B8951EBE}" type="pres">
      <dgm:prSet presAssocID="{26E95411-7383-4609-BC7C-AB14F0730661}" presName="sibTrans" presStyleCnt="0"/>
      <dgm:spPr/>
    </dgm:pt>
    <dgm:pt modelId="{4BEA4D1D-2916-4A0E-8E3A-A69CEDB59A37}" type="pres">
      <dgm:prSet presAssocID="{B9646F55-6AB0-49CD-BA0D-2BAD4B2D5A52}" presName="compNode" presStyleCnt="0"/>
      <dgm:spPr/>
    </dgm:pt>
    <dgm:pt modelId="{B403EB35-0A44-4FE8-9C61-BE196B307A76}" type="pres">
      <dgm:prSet presAssocID="{B9646F55-6AB0-49CD-BA0D-2BAD4B2D5A52}" presName="bgRect" presStyleLbl="bgShp" presStyleIdx="3" presStyleCnt="5"/>
      <dgm:spPr/>
    </dgm:pt>
    <dgm:pt modelId="{9862FBB2-5226-4DED-9F4B-52EF420E8FC7}" type="pres">
      <dgm:prSet presAssocID="{B9646F55-6AB0-49CD-BA0D-2BAD4B2D5A5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8C33965-7D66-42B2-89F9-7717323A4904}" type="pres">
      <dgm:prSet presAssocID="{B9646F55-6AB0-49CD-BA0D-2BAD4B2D5A52}" presName="spaceRect" presStyleCnt="0"/>
      <dgm:spPr/>
    </dgm:pt>
    <dgm:pt modelId="{CC1EBA95-8BE1-4322-A43B-C546B268DCC6}" type="pres">
      <dgm:prSet presAssocID="{B9646F55-6AB0-49CD-BA0D-2BAD4B2D5A52}" presName="parTx" presStyleLbl="revTx" presStyleIdx="3" presStyleCnt="5">
        <dgm:presLayoutVars>
          <dgm:chMax val="0"/>
          <dgm:chPref val="0"/>
        </dgm:presLayoutVars>
      </dgm:prSet>
      <dgm:spPr/>
    </dgm:pt>
    <dgm:pt modelId="{ED7A1030-5334-482E-A35E-024B5C2B3481}" type="pres">
      <dgm:prSet presAssocID="{ECCEBF80-3777-4312-B67E-7EC2FC1EA2FF}" presName="sibTrans" presStyleCnt="0"/>
      <dgm:spPr/>
    </dgm:pt>
    <dgm:pt modelId="{A2F578A7-B507-4C09-86A8-F8D666A8B39F}" type="pres">
      <dgm:prSet presAssocID="{21854E00-CCA4-4135-AED3-8FD46A621086}" presName="compNode" presStyleCnt="0"/>
      <dgm:spPr/>
    </dgm:pt>
    <dgm:pt modelId="{2BBA6B67-DEB1-4446-9E5A-729206834DE2}" type="pres">
      <dgm:prSet presAssocID="{21854E00-CCA4-4135-AED3-8FD46A621086}" presName="bgRect" presStyleLbl="bgShp" presStyleIdx="4" presStyleCnt="5"/>
      <dgm:spPr/>
    </dgm:pt>
    <dgm:pt modelId="{435DF020-C571-458C-BBBC-DB28837002FC}" type="pres">
      <dgm:prSet presAssocID="{21854E00-CCA4-4135-AED3-8FD46A6210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8BA22205-D10D-4D52-85F9-D0E7B979A88C}" type="pres">
      <dgm:prSet presAssocID="{21854E00-CCA4-4135-AED3-8FD46A621086}" presName="spaceRect" presStyleCnt="0"/>
      <dgm:spPr/>
    </dgm:pt>
    <dgm:pt modelId="{F18CE9C1-949B-41D5-A190-C6B94BC8BC23}" type="pres">
      <dgm:prSet presAssocID="{21854E00-CCA4-4135-AED3-8FD46A6210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384501E-A56D-4045-9291-A34D94B072A8}" srcId="{AA565DDD-3232-45C4-87C3-949E7248CA59}" destId="{4889A168-C30B-4C6C-B759-A788977D9E00}" srcOrd="0" destOrd="0" parTransId="{D0C5DAB9-C0D9-44B7-B8CD-65BCB7FE1DC7}" sibTransId="{551DB887-2A33-4E20-A455-B1FD721E9D1A}"/>
    <dgm:cxn modelId="{EA8E8D66-9A2E-44AC-941F-16CF727F8DF9}" type="presOf" srcId="{AA565DDD-3232-45C4-87C3-949E7248CA59}" destId="{9C895C99-EDD3-408E-A2F5-A139C4876FE9}" srcOrd="0" destOrd="0" presId="urn:microsoft.com/office/officeart/2018/2/layout/IconVerticalSolidList"/>
    <dgm:cxn modelId="{327C7B71-C3DB-44FC-A518-25947C8EB7FB}" type="presOf" srcId="{E5940534-8841-49E7-88C9-BABAA21E8A07}" destId="{CB21D32D-D7B7-4782-89F4-727844F32250}" srcOrd="0" destOrd="0" presId="urn:microsoft.com/office/officeart/2018/2/layout/IconVerticalSolidList"/>
    <dgm:cxn modelId="{65283E74-4AF6-43B6-B6C0-C029F75A52C3}" type="presOf" srcId="{4889A168-C30B-4C6C-B759-A788977D9E00}" destId="{ED27C1E5-3662-4B3D-8B65-AAE5E8689A5B}" srcOrd="0" destOrd="0" presId="urn:microsoft.com/office/officeart/2018/2/layout/IconVerticalSolidList"/>
    <dgm:cxn modelId="{4961B375-178D-4AD6-A302-61F2C7A1CE06}" type="presOf" srcId="{CA36B379-CBF5-408F-A326-DD8B1921EEEC}" destId="{0B4F8032-7559-4478-BE6F-01A947284A1B}" srcOrd="0" destOrd="0" presId="urn:microsoft.com/office/officeart/2018/2/layout/IconVerticalSolidList"/>
    <dgm:cxn modelId="{DF208B7C-94C7-4999-A223-B660257814E9}" srcId="{AA565DDD-3232-45C4-87C3-949E7248CA59}" destId="{CA36B379-CBF5-408F-A326-DD8B1921EEEC}" srcOrd="2" destOrd="0" parTransId="{081F2E44-16D1-43F3-ADB1-63563ADAF10C}" sibTransId="{26E95411-7383-4609-BC7C-AB14F0730661}"/>
    <dgm:cxn modelId="{BE0CE99E-BF48-4299-9E64-266B354F78A3}" srcId="{AA565DDD-3232-45C4-87C3-949E7248CA59}" destId="{E5940534-8841-49E7-88C9-BABAA21E8A07}" srcOrd="1" destOrd="0" parTransId="{21E7419B-65BF-489B-B20E-998C32F9B35E}" sibTransId="{484D0623-7B9E-43A2-8A1C-CBB4DB16C7C0}"/>
    <dgm:cxn modelId="{D639AAC2-F5BE-4E9B-839F-65530C51AE81}" srcId="{AA565DDD-3232-45C4-87C3-949E7248CA59}" destId="{21854E00-CCA4-4135-AED3-8FD46A621086}" srcOrd="4" destOrd="0" parTransId="{06B497B4-E857-4B3A-BEBA-36078630EC4C}" sibTransId="{E16B1862-0C71-4D34-8260-7546BC94E4D6}"/>
    <dgm:cxn modelId="{4479C9C3-69D4-4A33-A5B0-82D34BEAA483}" srcId="{AA565DDD-3232-45C4-87C3-949E7248CA59}" destId="{B9646F55-6AB0-49CD-BA0D-2BAD4B2D5A52}" srcOrd="3" destOrd="0" parTransId="{7450E36C-E3F7-4756-B716-72ACD6FE767C}" sibTransId="{ECCEBF80-3777-4312-B67E-7EC2FC1EA2FF}"/>
    <dgm:cxn modelId="{4FDC5ECC-FE43-4C41-BC94-E870CEA60C41}" type="presOf" srcId="{21854E00-CCA4-4135-AED3-8FD46A621086}" destId="{F18CE9C1-949B-41D5-A190-C6B94BC8BC23}" srcOrd="0" destOrd="0" presId="urn:microsoft.com/office/officeart/2018/2/layout/IconVerticalSolidList"/>
    <dgm:cxn modelId="{48AB61E3-C2F8-4098-ABF8-CB252AE0A870}" type="presOf" srcId="{B9646F55-6AB0-49CD-BA0D-2BAD4B2D5A52}" destId="{CC1EBA95-8BE1-4322-A43B-C546B268DCC6}" srcOrd="0" destOrd="0" presId="urn:microsoft.com/office/officeart/2018/2/layout/IconVerticalSolidList"/>
    <dgm:cxn modelId="{35E105CB-5749-4B3A-A909-C71F1EC64402}" type="presParOf" srcId="{9C895C99-EDD3-408E-A2F5-A139C4876FE9}" destId="{D942EC7B-A27D-4B31-8723-FA159F7DD7E0}" srcOrd="0" destOrd="0" presId="urn:microsoft.com/office/officeart/2018/2/layout/IconVerticalSolidList"/>
    <dgm:cxn modelId="{2057437C-9312-40CD-9C3F-828212AD2A8E}" type="presParOf" srcId="{D942EC7B-A27D-4B31-8723-FA159F7DD7E0}" destId="{B3A9CFB3-AEA6-4D9C-A277-45B7A8BAD21E}" srcOrd="0" destOrd="0" presId="urn:microsoft.com/office/officeart/2018/2/layout/IconVerticalSolidList"/>
    <dgm:cxn modelId="{331B6A2C-8DBE-47A4-B89A-5646E4E363B4}" type="presParOf" srcId="{D942EC7B-A27D-4B31-8723-FA159F7DD7E0}" destId="{44E4D9B1-1315-4C24-92F0-1B387D431C35}" srcOrd="1" destOrd="0" presId="urn:microsoft.com/office/officeart/2018/2/layout/IconVerticalSolidList"/>
    <dgm:cxn modelId="{3D5EA445-2C2D-47C0-9D0B-BBEE742F9E40}" type="presParOf" srcId="{D942EC7B-A27D-4B31-8723-FA159F7DD7E0}" destId="{53CCB26F-2A9E-4560-8D3B-8618F6600C39}" srcOrd="2" destOrd="0" presId="urn:microsoft.com/office/officeart/2018/2/layout/IconVerticalSolidList"/>
    <dgm:cxn modelId="{2F7C0719-8596-46FE-8987-2867636C4BF2}" type="presParOf" srcId="{D942EC7B-A27D-4B31-8723-FA159F7DD7E0}" destId="{ED27C1E5-3662-4B3D-8B65-AAE5E8689A5B}" srcOrd="3" destOrd="0" presId="urn:microsoft.com/office/officeart/2018/2/layout/IconVerticalSolidList"/>
    <dgm:cxn modelId="{F7D8ECF5-B21C-460D-A596-AE014D087D82}" type="presParOf" srcId="{9C895C99-EDD3-408E-A2F5-A139C4876FE9}" destId="{76AF1BB3-435E-4BA2-9B22-DCF165B46969}" srcOrd="1" destOrd="0" presId="urn:microsoft.com/office/officeart/2018/2/layout/IconVerticalSolidList"/>
    <dgm:cxn modelId="{2095826C-4F52-4C4C-8446-5C563C3C9EE2}" type="presParOf" srcId="{9C895C99-EDD3-408E-A2F5-A139C4876FE9}" destId="{358B96B1-72E5-4BA1-8E68-AAC4C0B9E964}" srcOrd="2" destOrd="0" presId="urn:microsoft.com/office/officeart/2018/2/layout/IconVerticalSolidList"/>
    <dgm:cxn modelId="{7B9D85C0-6532-4453-B0BF-4DF797AA4AFC}" type="presParOf" srcId="{358B96B1-72E5-4BA1-8E68-AAC4C0B9E964}" destId="{CDCD64B8-22B6-4797-8E73-94160FC7C827}" srcOrd="0" destOrd="0" presId="urn:microsoft.com/office/officeart/2018/2/layout/IconVerticalSolidList"/>
    <dgm:cxn modelId="{141F13A4-9997-4401-99D2-32AE9FDA0CEA}" type="presParOf" srcId="{358B96B1-72E5-4BA1-8E68-AAC4C0B9E964}" destId="{395983CA-7B35-474B-B7EC-8A0566318989}" srcOrd="1" destOrd="0" presId="urn:microsoft.com/office/officeart/2018/2/layout/IconVerticalSolidList"/>
    <dgm:cxn modelId="{0D97732B-7400-42C8-B8C1-61BBDB1844E8}" type="presParOf" srcId="{358B96B1-72E5-4BA1-8E68-AAC4C0B9E964}" destId="{793D21B2-518D-46A5-9588-EEFEB7F585E1}" srcOrd="2" destOrd="0" presId="urn:microsoft.com/office/officeart/2018/2/layout/IconVerticalSolidList"/>
    <dgm:cxn modelId="{54F3EB52-55EA-400A-BCC7-C12EE56FAE74}" type="presParOf" srcId="{358B96B1-72E5-4BA1-8E68-AAC4C0B9E964}" destId="{CB21D32D-D7B7-4782-89F4-727844F32250}" srcOrd="3" destOrd="0" presId="urn:microsoft.com/office/officeart/2018/2/layout/IconVerticalSolidList"/>
    <dgm:cxn modelId="{BB08B726-34B7-4E24-A727-90EB2392B06E}" type="presParOf" srcId="{9C895C99-EDD3-408E-A2F5-A139C4876FE9}" destId="{32E4F5F1-6417-4F85-9827-D2D776991D6C}" srcOrd="3" destOrd="0" presId="urn:microsoft.com/office/officeart/2018/2/layout/IconVerticalSolidList"/>
    <dgm:cxn modelId="{F7368BA3-3F97-421E-BC70-7883D424CE09}" type="presParOf" srcId="{9C895C99-EDD3-408E-A2F5-A139C4876FE9}" destId="{A5325CA4-6850-4B4A-A613-4A93D8F6EE2E}" srcOrd="4" destOrd="0" presId="urn:microsoft.com/office/officeart/2018/2/layout/IconVerticalSolidList"/>
    <dgm:cxn modelId="{571341C1-1D95-4A32-8EB5-9F13AEB07809}" type="presParOf" srcId="{A5325CA4-6850-4B4A-A613-4A93D8F6EE2E}" destId="{4ACA561F-B691-4F04-A87B-03B71F07513E}" srcOrd="0" destOrd="0" presId="urn:microsoft.com/office/officeart/2018/2/layout/IconVerticalSolidList"/>
    <dgm:cxn modelId="{9DA70606-F44D-4464-AA3F-DE80D5B5024C}" type="presParOf" srcId="{A5325CA4-6850-4B4A-A613-4A93D8F6EE2E}" destId="{ABD24FDE-44CB-4298-A0FA-A1D27C98AE76}" srcOrd="1" destOrd="0" presId="urn:microsoft.com/office/officeart/2018/2/layout/IconVerticalSolidList"/>
    <dgm:cxn modelId="{3D8FA299-CF5C-4899-9F40-54A81C9436DC}" type="presParOf" srcId="{A5325CA4-6850-4B4A-A613-4A93D8F6EE2E}" destId="{E8B14A9B-D3AA-4CC1-9B74-D5C2594A199E}" srcOrd="2" destOrd="0" presId="urn:microsoft.com/office/officeart/2018/2/layout/IconVerticalSolidList"/>
    <dgm:cxn modelId="{CFBEEE35-8D4B-4203-AB7F-C561D1A468E9}" type="presParOf" srcId="{A5325CA4-6850-4B4A-A613-4A93D8F6EE2E}" destId="{0B4F8032-7559-4478-BE6F-01A947284A1B}" srcOrd="3" destOrd="0" presId="urn:microsoft.com/office/officeart/2018/2/layout/IconVerticalSolidList"/>
    <dgm:cxn modelId="{C2E02D43-8EFA-4554-86C1-BCB1BA8E458D}" type="presParOf" srcId="{9C895C99-EDD3-408E-A2F5-A139C4876FE9}" destId="{58E0AC27-FCF7-427A-A7DC-A563B8951EBE}" srcOrd="5" destOrd="0" presId="urn:microsoft.com/office/officeart/2018/2/layout/IconVerticalSolidList"/>
    <dgm:cxn modelId="{BCF9EAA2-6944-4123-97A4-8D550E2CB281}" type="presParOf" srcId="{9C895C99-EDD3-408E-A2F5-A139C4876FE9}" destId="{4BEA4D1D-2916-4A0E-8E3A-A69CEDB59A37}" srcOrd="6" destOrd="0" presId="urn:microsoft.com/office/officeart/2018/2/layout/IconVerticalSolidList"/>
    <dgm:cxn modelId="{309C40C6-CF93-4BAC-AE35-152A91A61634}" type="presParOf" srcId="{4BEA4D1D-2916-4A0E-8E3A-A69CEDB59A37}" destId="{B403EB35-0A44-4FE8-9C61-BE196B307A76}" srcOrd="0" destOrd="0" presId="urn:microsoft.com/office/officeart/2018/2/layout/IconVerticalSolidList"/>
    <dgm:cxn modelId="{4521E61D-B9B2-4AA0-9144-A5A82B8949DA}" type="presParOf" srcId="{4BEA4D1D-2916-4A0E-8E3A-A69CEDB59A37}" destId="{9862FBB2-5226-4DED-9F4B-52EF420E8FC7}" srcOrd="1" destOrd="0" presId="urn:microsoft.com/office/officeart/2018/2/layout/IconVerticalSolidList"/>
    <dgm:cxn modelId="{D475162E-349F-4E8E-A085-8464BBCBB18A}" type="presParOf" srcId="{4BEA4D1D-2916-4A0E-8E3A-A69CEDB59A37}" destId="{E8C33965-7D66-42B2-89F9-7717323A4904}" srcOrd="2" destOrd="0" presId="urn:microsoft.com/office/officeart/2018/2/layout/IconVerticalSolidList"/>
    <dgm:cxn modelId="{837C353C-8864-494A-8358-3BB59AFEDB30}" type="presParOf" srcId="{4BEA4D1D-2916-4A0E-8E3A-A69CEDB59A37}" destId="{CC1EBA95-8BE1-4322-A43B-C546B268DCC6}" srcOrd="3" destOrd="0" presId="urn:microsoft.com/office/officeart/2018/2/layout/IconVerticalSolidList"/>
    <dgm:cxn modelId="{45ABDBCE-27FD-4CEA-A176-B54817D798AD}" type="presParOf" srcId="{9C895C99-EDD3-408E-A2F5-A139C4876FE9}" destId="{ED7A1030-5334-482E-A35E-024B5C2B3481}" srcOrd="7" destOrd="0" presId="urn:microsoft.com/office/officeart/2018/2/layout/IconVerticalSolidList"/>
    <dgm:cxn modelId="{2D45A8A4-2394-417B-AB36-E99E9B5F16AD}" type="presParOf" srcId="{9C895C99-EDD3-408E-A2F5-A139C4876FE9}" destId="{A2F578A7-B507-4C09-86A8-F8D666A8B39F}" srcOrd="8" destOrd="0" presId="urn:microsoft.com/office/officeart/2018/2/layout/IconVerticalSolidList"/>
    <dgm:cxn modelId="{7F1A4833-54E2-4EB1-A5CD-0594116C064F}" type="presParOf" srcId="{A2F578A7-B507-4C09-86A8-F8D666A8B39F}" destId="{2BBA6B67-DEB1-4446-9E5A-729206834DE2}" srcOrd="0" destOrd="0" presId="urn:microsoft.com/office/officeart/2018/2/layout/IconVerticalSolidList"/>
    <dgm:cxn modelId="{993F1281-D1CD-450B-AA13-3121D474565C}" type="presParOf" srcId="{A2F578A7-B507-4C09-86A8-F8D666A8B39F}" destId="{435DF020-C571-458C-BBBC-DB28837002FC}" srcOrd="1" destOrd="0" presId="urn:microsoft.com/office/officeart/2018/2/layout/IconVerticalSolidList"/>
    <dgm:cxn modelId="{325C297B-7FC7-4231-B613-28238ADA86C7}" type="presParOf" srcId="{A2F578A7-B507-4C09-86A8-F8D666A8B39F}" destId="{8BA22205-D10D-4D52-85F9-D0E7B979A88C}" srcOrd="2" destOrd="0" presId="urn:microsoft.com/office/officeart/2018/2/layout/IconVerticalSolidList"/>
    <dgm:cxn modelId="{FA9E0DA8-496E-4FFA-A2EC-405B5879D14D}" type="presParOf" srcId="{A2F578A7-B507-4C09-86A8-F8D666A8B39F}" destId="{F18CE9C1-949B-41D5-A190-C6B94BC8BC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7556E-5936-4425-BC5D-4736E5F96E25}">
      <dsp:nvSpPr>
        <dsp:cNvPr id="0" name=""/>
        <dsp:cNvSpPr/>
      </dsp:nvSpPr>
      <dsp:spPr>
        <a:xfrm>
          <a:off x="0" y="682"/>
          <a:ext cx="5944427" cy="15979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CC3953-925B-489E-A2FF-92E7E3BA26F0}">
      <dsp:nvSpPr>
        <dsp:cNvPr id="0" name=""/>
        <dsp:cNvSpPr/>
      </dsp:nvSpPr>
      <dsp:spPr>
        <a:xfrm>
          <a:off x="483369" y="360214"/>
          <a:ext cx="878853" cy="878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C8834-1D80-4B89-B2CE-B0613687BC46}">
      <dsp:nvSpPr>
        <dsp:cNvPr id="0" name=""/>
        <dsp:cNvSpPr/>
      </dsp:nvSpPr>
      <dsp:spPr>
        <a:xfrm>
          <a:off x="1845593" y="682"/>
          <a:ext cx="4098833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Illustrate the complete stock price forecasting process by integrating yfinance data from Google, Apple, and NVIDIA into the Google Cloud Platform using Big Query. </a:t>
          </a:r>
          <a:endParaRPr lang="en-US" sz="1600" kern="1200"/>
        </a:p>
      </dsp:txBody>
      <dsp:txXfrm>
        <a:off x="1845593" y="682"/>
        <a:ext cx="4098833" cy="1597916"/>
      </dsp:txXfrm>
    </dsp:sp>
    <dsp:sp modelId="{16077090-0906-4BC9-B488-E1D96593288C}">
      <dsp:nvSpPr>
        <dsp:cNvPr id="0" name=""/>
        <dsp:cNvSpPr/>
      </dsp:nvSpPr>
      <dsp:spPr>
        <a:xfrm>
          <a:off x="0" y="1998078"/>
          <a:ext cx="5944427" cy="15979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FD26B-7833-4B0E-84FC-A402CD147445}">
      <dsp:nvSpPr>
        <dsp:cNvPr id="0" name=""/>
        <dsp:cNvSpPr/>
      </dsp:nvSpPr>
      <dsp:spPr>
        <a:xfrm>
          <a:off x="483369" y="2357609"/>
          <a:ext cx="878853" cy="878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97F6A-61D9-4C76-B8D6-D63CD87A5095}">
      <dsp:nvSpPr>
        <dsp:cNvPr id="0" name=""/>
        <dsp:cNvSpPr/>
      </dsp:nvSpPr>
      <dsp:spPr>
        <a:xfrm>
          <a:off x="1845593" y="1998078"/>
          <a:ext cx="4098833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Apply LSTM (Long Short Term Memory), Linear Regression, and Moving Average algorithms to forecast stock prices. </a:t>
          </a:r>
          <a:endParaRPr lang="en-US" sz="1600" kern="1200"/>
        </a:p>
      </dsp:txBody>
      <dsp:txXfrm>
        <a:off x="1845593" y="1998078"/>
        <a:ext cx="4098833" cy="1597916"/>
      </dsp:txXfrm>
    </dsp:sp>
    <dsp:sp modelId="{6B7FBE9C-C0E9-4B4D-8DCD-E7F5D5C5A199}">
      <dsp:nvSpPr>
        <dsp:cNvPr id="0" name=""/>
        <dsp:cNvSpPr/>
      </dsp:nvSpPr>
      <dsp:spPr>
        <a:xfrm>
          <a:off x="0" y="3995473"/>
          <a:ext cx="5944427" cy="15979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F1A34-384E-49F2-8BE5-39F51C8F94BE}">
      <dsp:nvSpPr>
        <dsp:cNvPr id="0" name=""/>
        <dsp:cNvSpPr/>
      </dsp:nvSpPr>
      <dsp:spPr>
        <a:xfrm>
          <a:off x="483369" y="4355004"/>
          <a:ext cx="878853" cy="878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E67ED-4277-401B-996F-DD1B027FFB5A}">
      <dsp:nvSpPr>
        <dsp:cNvPr id="0" name=""/>
        <dsp:cNvSpPr/>
      </dsp:nvSpPr>
      <dsp:spPr>
        <a:xfrm>
          <a:off x="1845593" y="3995473"/>
          <a:ext cx="4098833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Determine the optimal algorithm among the three and identify the leading stock market company.</a:t>
          </a:r>
          <a:endParaRPr lang="en-US" sz="1600" kern="1200"/>
        </a:p>
      </dsp:txBody>
      <dsp:txXfrm>
        <a:off x="1845593" y="3995473"/>
        <a:ext cx="4098833" cy="15979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1D5AB-CCD5-4A28-A5D8-8D7A36365D47}">
      <dsp:nvSpPr>
        <dsp:cNvPr id="0" name=""/>
        <dsp:cNvSpPr/>
      </dsp:nvSpPr>
      <dsp:spPr>
        <a:xfrm>
          <a:off x="0" y="563712"/>
          <a:ext cx="1118739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99EA7-A6C3-4AC5-B43C-D91AE3976CFC}">
      <dsp:nvSpPr>
        <dsp:cNvPr id="0" name=""/>
        <dsp:cNvSpPr/>
      </dsp:nvSpPr>
      <dsp:spPr>
        <a:xfrm>
          <a:off x="559369" y="165192"/>
          <a:ext cx="7831173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000" tIns="0" rIns="29600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Data collected from yahoo finance (</a:t>
          </a:r>
          <a:r>
            <a:rPr lang="en-CA" sz="2700" kern="1200" err="1"/>
            <a:t>yfinance</a:t>
          </a:r>
          <a:r>
            <a:rPr lang="en-CA" sz="2700" kern="1200"/>
            <a:t>) API.</a:t>
          </a:r>
          <a:endParaRPr lang="en-US" sz="2700" kern="1200"/>
        </a:p>
      </dsp:txBody>
      <dsp:txXfrm>
        <a:off x="598277" y="204100"/>
        <a:ext cx="7753357" cy="719224"/>
      </dsp:txXfrm>
    </dsp:sp>
    <dsp:sp modelId="{A3DACCC4-DA76-4A04-9B06-9E6FAF50BEDD}">
      <dsp:nvSpPr>
        <dsp:cNvPr id="0" name=""/>
        <dsp:cNvSpPr/>
      </dsp:nvSpPr>
      <dsp:spPr>
        <a:xfrm>
          <a:off x="0" y="1788432"/>
          <a:ext cx="11187390" cy="212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8266" tIns="562356" rIns="868266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700" kern="1200"/>
            <a:t>Google (</a:t>
          </a:r>
          <a:r>
            <a:rPr lang="en-CA" sz="2700" kern="1200">
              <a:latin typeface="Gill Sans Nova"/>
            </a:rPr>
            <a:t>GOOGL</a:t>
          </a:r>
          <a:r>
            <a:rPr lang="en-CA" sz="2700" kern="1200"/>
            <a:t>)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700" kern="1200"/>
            <a:t>Apple (APPL)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700" kern="1200"/>
            <a:t>NVIDIA (NVDA)</a:t>
          </a:r>
          <a:endParaRPr lang="en-US" sz="2700" kern="1200"/>
        </a:p>
      </dsp:txBody>
      <dsp:txXfrm>
        <a:off x="0" y="1788432"/>
        <a:ext cx="11187390" cy="2126250"/>
      </dsp:txXfrm>
    </dsp:sp>
    <dsp:sp modelId="{41ED0539-A415-4851-A5D5-2652A0694774}">
      <dsp:nvSpPr>
        <dsp:cNvPr id="0" name=""/>
        <dsp:cNvSpPr/>
      </dsp:nvSpPr>
      <dsp:spPr>
        <a:xfrm>
          <a:off x="559369" y="1389912"/>
          <a:ext cx="7831173" cy="797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000" tIns="0" rIns="296000" bIns="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Three companies:</a:t>
          </a:r>
          <a:r>
            <a:rPr lang="en-CA" sz="2700" kern="1200">
              <a:latin typeface="Gill Sans Nova"/>
            </a:rPr>
            <a:t> </a:t>
          </a:r>
          <a:endParaRPr lang="en-US" sz="2700" kern="1200"/>
        </a:p>
      </dsp:txBody>
      <dsp:txXfrm>
        <a:off x="598277" y="1428820"/>
        <a:ext cx="7753357" cy="719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DBFB8-EB74-4CAB-8061-93508EB8EE99}">
      <dsp:nvSpPr>
        <dsp:cNvPr id="0" name=""/>
        <dsp:cNvSpPr/>
      </dsp:nvSpPr>
      <dsp:spPr>
        <a:xfrm>
          <a:off x="0" y="1136536"/>
          <a:ext cx="5944427" cy="3773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Date</a:t>
          </a:r>
          <a:endParaRPr lang="en-US" sz="1500" kern="1200"/>
        </a:p>
      </dsp:txBody>
      <dsp:txXfrm>
        <a:off x="18419" y="1154955"/>
        <a:ext cx="5907589" cy="340486"/>
      </dsp:txXfrm>
    </dsp:sp>
    <dsp:sp modelId="{BBE3D935-970F-47BD-8983-26DE3F1263D2}">
      <dsp:nvSpPr>
        <dsp:cNvPr id="0" name=""/>
        <dsp:cNvSpPr/>
      </dsp:nvSpPr>
      <dsp:spPr>
        <a:xfrm>
          <a:off x="0" y="1557061"/>
          <a:ext cx="5944427" cy="3773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Open</a:t>
          </a:r>
          <a:endParaRPr lang="en-US" sz="1500" kern="1200"/>
        </a:p>
      </dsp:txBody>
      <dsp:txXfrm>
        <a:off x="18419" y="1575480"/>
        <a:ext cx="5907589" cy="340486"/>
      </dsp:txXfrm>
    </dsp:sp>
    <dsp:sp modelId="{2FB43557-623C-4316-A09C-44AAB2B4C62B}">
      <dsp:nvSpPr>
        <dsp:cNvPr id="0" name=""/>
        <dsp:cNvSpPr/>
      </dsp:nvSpPr>
      <dsp:spPr>
        <a:xfrm>
          <a:off x="0" y="1977586"/>
          <a:ext cx="5944427" cy="37732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High</a:t>
          </a:r>
          <a:endParaRPr lang="en-US" sz="1500" kern="1200"/>
        </a:p>
      </dsp:txBody>
      <dsp:txXfrm>
        <a:off x="18419" y="1996005"/>
        <a:ext cx="5907589" cy="340486"/>
      </dsp:txXfrm>
    </dsp:sp>
    <dsp:sp modelId="{7E161E5C-EC9F-4BB3-9DBD-7E3508A70DB4}">
      <dsp:nvSpPr>
        <dsp:cNvPr id="0" name=""/>
        <dsp:cNvSpPr/>
      </dsp:nvSpPr>
      <dsp:spPr>
        <a:xfrm>
          <a:off x="0" y="2398111"/>
          <a:ext cx="5944427" cy="37732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Low</a:t>
          </a:r>
          <a:endParaRPr lang="en-US" sz="1500" kern="1200"/>
        </a:p>
      </dsp:txBody>
      <dsp:txXfrm>
        <a:off x="18419" y="2416530"/>
        <a:ext cx="5907589" cy="340486"/>
      </dsp:txXfrm>
    </dsp:sp>
    <dsp:sp modelId="{92253CD8-C2CC-4A95-8512-CF691DF1E3C4}">
      <dsp:nvSpPr>
        <dsp:cNvPr id="0" name=""/>
        <dsp:cNvSpPr/>
      </dsp:nvSpPr>
      <dsp:spPr>
        <a:xfrm>
          <a:off x="0" y="2818636"/>
          <a:ext cx="5944427" cy="37732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Close</a:t>
          </a:r>
          <a:endParaRPr lang="en-US" sz="1500" kern="1200"/>
        </a:p>
      </dsp:txBody>
      <dsp:txXfrm>
        <a:off x="18419" y="2837055"/>
        <a:ext cx="5907589" cy="340486"/>
      </dsp:txXfrm>
    </dsp:sp>
    <dsp:sp modelId="{319E42B2-0CDC-40DA-9A13-47F6C2AB7E37}">
      <dsp:nvSpPr>
        <dsp:cNvPr id="0" name=""/>
        <dsp:cNvSpPr/>
      </dsp:nvSpPr>
      <dsp:spPr>
        <a:xfrm>
          <a:off x="0" y="3239161"/>
          <a:ext cx="5944427" cy="3773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Adjacent(Adj) Close</a:t>
          </a:r>
          <a:endParaRPr lang="en-US" sz="1500" kern="1200"/>
        </a:p>
      </dsp:txBody>
      <dsp:txXfrm>
        <a:off x="18419" y="3257580"/>
        <a:ext cx="5907589" cy="340486"/>
      </dsp:txXfrm>
    </dsp:sp>
    <dsp:sp modelId="{CFE51848-5A10-4A7C-983F-5FFBDFC4F00D}">
      <dsp:nvSpPr>
        <dsp:cNvPr id="0" name=""/>
        <dsp:cNvSpPr/>
      </dsp:nvSpPr>
      <dsp:spPr>
        <a:xfrm>
          <a:off x="0" y="3659686"/>
          <a:ext cx="5944427" cy="3773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Volume</a:t>
          </a:r>
          <a:endParaRPr lang="en-US" sz="1500" kern="1200"/>
        </a:p>
      </dsp:txBody>
      <dsp:txXfrm>
        <a:off x="18419" y="3678105"/>
        <a:ext cx="5907589" cy="340486"/>
      </dsp:txXfrm>
    </dsp:sp>
    <dsp:sp modelId="{F53F6C3E-57B5-4C07-8D84-0AFFC50ECA7C}">
      <dsp:nvSpPr>
        <dsp:cNvPr id="0" name=""/>
        <dsp:cNvSpPr/>
      </dsp:nvSpPr>
      <dsp:spPr>
        <a:xfrm>
          <a:off x="0" y="4080211"/>
          <a:ext cx="5944427" cy="37732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Stock [</a:t>
          </a:r>
          <a:r>
            <a:rPr lang="en-US" sz="1500" b="0" i="0" kern="1200"/>
            <a:t>Added an extra column for company identification during merging.</a:t>
          </a:r>
          <a:r>
            <a:rPr lang="en-CA" sz="1500" kern="1200"/>
            <a:t>]</a:t>
          </a:r>
          <a:endParaRPr lang="en-US" sz="1500" kern="1200"/>
        </a:p>
      </dsp:txBody>
      <dsp:txXfrm>
        <a:off x="18419" y="4098630"/>
        <a:ext cx="5907589" cy="3404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2C7C0-877C-45F0-ACBE-17DC7019757B}">
      <dsp:nvSpPr>
        <dsp:cNvPr id="0" name=""/>
        <dsp:cNvSpPr/>
      </dsp:nvSpPr>
      <dsp:spPr>
        <a:xfrm>
          <a:off x="0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5FC6D-2081-4EE7-85F5-7F6669F6FF35}">
      <dsp:nvSpPr>
        <dsp:cNvPr id="0" name=""/>
        <dsp:cNvSpPr/>
      </dsp:nvSpPr>
      <dsp:spPr>
        <a:xfrm>
          <a:off x="296382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LINEAR REGRESSION MODEL</a:t>
          </a:r>
          <a:endParaRPr lang="en-US" sz="2700" kern="1200"/>
        </a:p>
      </dsp:txBody>
      <dsp:txXfrm>
        <a:off x="345993" y="1383416"/>
        <a:ext cx="2568224" cy="1594606"/>
      </dsp:txXfrm>
    </dsp:sp>
    <dsp:sp modelId="{AF333108-E367-4750-B54C-3C2D55E14CF7}">
      <dsp:nvSpPr>
        <dsp:cNvPr id="0" name=""/>
        <dsp:cNvSpPr/>
      </dsp:nvSpPr>
      <dsp:spPr>
        <a:xfrm>
          <a:off x="3260212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36879-CCF6-4790-86A5-7ACE0B3345F1}">
      <dsp:nvSpPr>
        <dsp:cNvPr id="0" name=""/>
        <dsp:cNvSpPr/>
      </dsp:nvSpPr>
      <dsp:spPr>
        <a:xfrm>
          <a:off x="3556595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MOVING AVERAGE MODEL</a:t>
          </a:r>
          <a:endParaRPr lang="en-US" sz="2700" kern="1200"/>
        </a:p>
      </dsp:txBody>
      <dsp:txXfrm>
        <a:off x="3606206" y="1383416"/>
        <a:ext cx="2568224" cy="1594606"/>
      </dsp:txXfrm>
    </dsp:sp>
    <dsp:sp modelId="{6441977E-8AE3-462C-8630-0C1C80CE7A35}">
      <dsp:nvSpPr>
        <dsp:cNvPr id="0" name=""/>
        <dsp:cNvSpPr/>
      </dsp:nvSpPr>
      <dsp:spPr>
        <a:xfrm>
          <a:off x="6520424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AA740-4DBC-4679-9F33-988BE0A82CFD}">
      <dsp:nvSpPr>
        <dsp:cNvPr id="0" name=""/>
        <dsp:cNvSpPr/>
      </dsp:nvSpPr>
      <dsp:spPr>
        <a:xfrm>
          <a:off x="6816807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LONG SHORT - TERM MEMORY MODEL</a:t>
          </a:r>
          <a:endParaRPr lang="en-US" sz="2700" kern="1200"/>
        </a:p>
      </dsp:txBody>
      <dsp:txXfrm>
        <a:off x="6866418" y="1383416"/>
        <a:ext cx="2568224" cy="15946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9CFB3-AEA6-4D9C-A277-45B7A8BAD21E}">
      <dsp:nvSpPr>
        <dsp:cNvPr id="0" name=""/>
        <dsp:cNvSpPr/>
      </dsp:nvSpPr>
      <dsp:spPr>
        <a:xfrm>
          <a:off x="0" y="3187"/>
          <a:ext cx="9484254" cy="6789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4D9B1-1315-4C24-92F0-1B387D431C35}">
      <dsp:nvSpPr>
        <dsp:cNvPr id="0" name=""/>
        <dsp:cNvSpPr/>
      </dsp:nvSpPr>
      <dsp:spPr>
        <a:xfrm>
          <a:off x="205372" y="155943"/>
          <a:ext cx="373404" cy="373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7C1E5-3662-4B3D-8B65-AAE5E8689A5B}">
      <dsp:nvSpPr>
        <dsp:cNvPr id="0" name=""/>
        <dsp:cNvSpPr/>
      </dsp:nvSpPr>
      <dsp:spPr>
        <a:xfrm>
          <a:off x="784148" y="3187"/>
          <a:ext cx="8700105" cy="67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52" tIns="71852" rIns="71852" bIns="718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Epochs : 10</a:t>
          </a:r>
          <a:endParaRPr lang="en-US" sz="1900" kern="1200"/>
        </a:p>
      </dsp:txBody>
      <dsp:txXfrm>
        <a:off x="784148" y="3187"/>
        <a:ext cx="8700105" cy="678916"/>
      </dsp:txXfrm>
    </dsp:sp>
    <dsp:sp modelId="{CDCD64B8-22B6-4797-8E73-94160FC7C827}">
      <dsp:nvSpPr>
        <dsp:cNvPr id="0" name=""/>
        <dsp:cNvSpPr/>
      </dsp:nvSpPr>
      <dsp:spPr>
        <a:xfrm>
          <a:off x="0" y="851833"/>
          <a:ext cx="9484254" cy="6789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83CA-7B35-474B-B7EC-8A0566318989}">
      <dsp:nvSpPr>
        <dsp:cNvPr id="0" name=""/>
        <dsp:cNvSpPr/>
      </dsp:nvSpPr>
      <dsp:spPr>
        <a:xfrm>
          <a:off x="205372" y="1004589"/>
          <a:ext cx="373404" cy="373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1D32D-D7B7-4782-89F4-727844F32250}">
      <dsp:nvSpPr>
        <dsp:cNvPr id="0" name=""/>
        <dsp:cNvSpPr/>
      </dsp:nvSpPr>
      <dsp:spPr>
        <a:xfrm>
          <a:off x="784148" y="851833"/>
          <a:ext cx="8700105" cy="67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52" tIns="71852" rIns="71852" bIns="718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Window Size : 60</a:t>
          </a:r>
          <a:endParaRPr lang="en-US" sz="1900" kern="1200"/>
        </a:p>
      </dsp:txBody>
      <dsp:txXfrm>
        <a:off x="784148" y="851833"/>
        <a:ext cx="8700105" cy="678916"/>
      </dsp:txXfrm>
    </dsp:sp>
    <dsp:sp modelId="{4ACA561F-B691-4F04-A87B-03B71F07513E}">
      <dsp:nvSpPr>
        <dsp:cNvPr id="0" name=""/>
        <dsp:cNvSpPr/>
      </dsp:nvSpPr>
      <dsp:spPr>
        <a:xfrm>
          <a:off x="0" y="1700479"/>
          <a:ext cx="9484254" cy="6789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24FDE-44CB-4298-A0FA-A1D27C98AE76}">
      <dsp:nvSpPr>
        <dsp:cNvPr id="0" name=""/>
        <dsp:cNvSpPr/>
      </dsp:nvSpPr>
      <dsp:spPr>
        <a:xfrm>
          <a:off x="205372" y="1853235"/>
          <a:ext cx="373404" cy="373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F8032-7559-4478-BE6F-01A947284A1B}">
      <dsp:nvSpPr>
        <dsp:cNvPr id="0" name=""/>
        <dsp:cNvSpPr/>
      </dsp:nvSpPr>
      <dsp:spPr>
        <a:xfrm>
          <a:off x="784148" y="1700479"/>
          <a:ext cx="8700105" cy="67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52" tIns="71852" rIns="71852" bIns="718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Loss : mean_squared_error</a:t>
          </a:r>
          <a:endParaRPr lang="en-US" sz="1900" kern="1200"/>
        </a:p>
      </dsp:txBody>
      <dsp:txXfrm>
        <a:off x="784148" y="1700479"/>
        <a:ext cx="8700105" cy="678916"/>
      </dsp:txXfrm>
    </dsp:sp>
    <dsp:sp modelId="{B403EB35-0A44-4FE8-9C61-BE196B307A76}">
      <dsp:nvSpPr>
        <dsp:cNvPr id="0" name=""/>
        <dsp:cNvSpPr/>
      </dsp:nvSpPr>
      <dsp:spPr>
        <a:xfrm>
          <a:off x="0" y="2549125"/>
          <a:ext cx="9484254" cy="6789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2FBB2-5226-4DED-9F4B-52EF420E8FC7}">
      <dsp:nvSpPr>
        <dsp:cNvPr id="0" name=""/>
        <dsp:cNvSpPr/>
      </dsp:nvSpPr>
      <dsp:spPr>
        <a:xfrm>
          <a:off x="205372" y="2701881"/>
          <a:ext cx="373404" cy="3734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EBA95-8BE1-4322-A43B-C546B268DCC6}">
      <dsp:nvSpPr>
        <dsp:cNvPr id="0" name=""/>
        <dsp:cNvSpPr/>
      </dsp:nvSpPr>
      <dsp:spPr>
        <a:xfrm>
          <a:off x="784148" y="2549125"/>
          <a:ext cx="8700105" cy="67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52" tIns="71852" rIns="71852" bIns="718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Optimizer : adam optimizer</a:t>
          </a:r>
          <a:endParaRPr lang="en-US" sz="1900" kern="1200"/>
        </a:p>
      </dsp:txBody>
      <dsp:txXfrm>
        <a:off x="784148" y="2549125"/>
        <a:ext cx="8700105" cy="678916"/>
      </dsp:txXfrm>
    </dsp:sp>
    <dsp:sp modelId="{2BBA6B67-DEB1-4446-9E5A-729206834DE2}">
      <dsp:nvSpPr>
        <dsp:cNvPr id="0" name=""/>
        <dsp:cNvSpPr/>
      </dsp:nvSpPr>
      <dsp:spPr>
        <a:xfrm>
          <a:off x="0" y="3397770"/>
          <a:ext cx="9484254" cy="6789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5DF020-C571-458C-BBBC-DB28837002FC}">
      <dsp:nvSpPr>
        <dsp:cNvPr id="0" name=""/>
        <dsp:cNvSpPr/>
      </dsp:nvSpPr>
      <dsp:spPr>
        <a:xfrm>
          <a:off x="205372" y="3550527"/>
          <a:ext cx="373404" cy="3734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CE9C1-949B-41D5-A190-C6B94BC8BC23}">
      <dsp:nvSpPr>
        <dsp:cNvPr id="0" name=""/>
        <dsp:cNvSpPr/>
      </dsp:nvSpPr>
      <dsp:spPr>
        <a:xfrm>
          <a:off x="784148" y="3397770"/>
          <a:ext cx="8700105" cy="67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52" tIns="71852" rIns="71852" bIns="718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Forecast : Next 100 days</a:t>
          </a:r>
          <a:endParaRPr lang="en-US" sz="1900" kern="1200"/>
        </a:p>
      </dsp:txBody>
      <dsp:txXfrm>
        <a:off x="784148" y="3397770"/>
        <a:ext cx="8700105" cy="678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8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3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3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4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8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2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7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4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8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80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cas-proxyweb.mcas.ms/certificate-checker?login=false&amp;originalUrl=https%3A%2F%2Falgotrading101.com.mcas.ms%2Flearn%2Fyfinance-guide%2F%3FMcasTsid%3D15600&amp;McasCSRF=7c6d4cef9bd3eaac9cba76a78721c19a8be136a2f9958d2e0f195362302c8607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-algorithm-to-find-the-best-moving-average-for-stock-trading-1b024672299c" TargetMode="External"/><Relationship Id="rId7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bTU92pbDKw" TargetMode="External"/><Relationship Id="rId5" Type="http://schemas.openxmlformats.org/officeDocument/2006/relationships/hyperlink" Target="https://www.analyticsvidhya.com/blog/2022/03/an-overview-on-long-short-term-memory-lstm/#:~:text=Structure%20Of%20LSTM&amp;text=The%20flow%20of%20information%20into,time%20series%20of%20uncertain%20duration" TargetMode="External"/><Relationship Id="rId4" Type="http://schemas.openxmlformats.org/officeDocument/2006/relationships/hyperlink" Target="https://www.analyticsvidhya.com/blog/author/debasishkalita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C3FF9CCB-BDE9-7748-1216-9594D8218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0" y="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23A307-A4A9-4352-A2A4-5B720FA94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11D60-048C-BDE6-5DDB-2F1677795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4997" y="367523"/>
            <a:ext cx="9539733" cy="1148294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STOCK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F71CE-9E36-6E43-383E-109EAB63B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7"/>
            <a:ext cx="6370686" cy="261778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CA" sz="1800">
                <a:latin typeface="Arial" panose="020B0604020202020204" pitchFamily="34" charset="0"/>
                <a:ea typeface="Arial" panose="020B0604020202020204" pitchFamily="34" charset="0"/>
              </a:rPr>
              <a:t>PRESENTEND BY,</a:t>
            </a:r>
          </a:p>
          <a:p>
            <a:pPr>
              <a:lnSpc>
                <a:spcPct val="115000"/>
              </a:lnSpc>
            </a:pPr>
            <a:r>
              <a:rPr lang="en-CA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JAYAKRISHNAN SUNIL KUMAR</a:t>
            </a:r>
          </a:p>
          <a:p>
            <a:pPr>
              <a:lnSpc>
                <a:spcPct val="115000"/>
              </a:lnSpc>
            </a:pPr>
            <a:r>
              <a:rPr lang="en-CA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KIZHAKEPURA VELAYUDHAN GEEDHU</a:t>
            </a:r>
          </a:p>
          <a:p>
            <a:pPr>
              <a:lnSpc>
                <a:spcPct val="115000"/>
              </a:lnSpc>
            </a:pPr>
            <a:r>
              <a:rPr lang="en-CA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PAULRAJ JEMIMA</a:t>
            </a:r>
          </a:p>
          <a:p>
            <a:r>
              <a:rPr lang="en-CA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SANTHIRAVATHANAN DELAXSHANA</a:t>
            </a:r>
            <a:endParaRPr lang="en-CA" sz="170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AACA9-03A2-4DB1-A011-3024CF744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3701992"/>
            <a:chOff x="10300855" y="0"/>
            <a:chExt cx="1891145" cy="370199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B20D714-0285-47F4-933F-8ACBDC0DB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1986087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384C0F-FBBE-46B4-B118-A3D4CA7A1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134279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D1B56715-1F01-4B5D-8718-C595306F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DCB758B8-B1FC-47DF-9BB8-D7F0EDCC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91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F2B70-41BA-E162-A7ED-695FCD7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62" y="1981192"/>
            <a:ext cx="3517119" cy="256749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stock price prediction&#10;&#10;Description automatically generated">
            <a:extLst>
              <a:ext uri="{FF2B5EF4-FFF2-40B4-BE49-F238E27FC236}">
                <a16:creationId xmlns:a16="http://schemas.microsoft.com/office/drawing/2014/main" id="{5837C5D9-F4E6-A617-19D3-7F3E650F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2" y="1892952"/>
            <a:ext cx="3537345" cy="248498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A434EE5-6C7B-CF19-9541-8EB26E23A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9" y="2033432"/>
            <a:ext cx="3517120" cy="2505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D4AD9-5958-B96A-19F6-795D49967173}"/>
              </a:ext>
            </a:extLst>
          </p:cNvPr>
          <p:cNvSpPr txBox="1"/>
          <p:nvPr/>
        </p:nvSpPr>
        <p:spPr>
          <a:xfrm>
            <a:off x="611745" y="560768"/>
            <a:ext cx="94981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Predictions of 3 companies using</a:t>
            </a:r>
            <a:endParaRPr lang="en-US"/>
          </a:p>
          <a:p>
            <a:r>
              <a:rPr lang="en-US" sz="3600"/>
              <a:t>linear regression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0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ine graph with numbers and text&#10;&#10;Description automatically generated">
            <a:extLst>
              <a:ext uri="{FF2B5EF4-FFF2-40B4-BE49-F238E27FC236}">
                <a16:creationId xmlns:a16="http://schemas.microsoft.com/office/drawing/2014/main" id="{208E1309-4F35-A1C1-B90E-28B7D9AA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2" y="2444386"/>
            <a:ext cx="3537345" cy="214893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D08C099-14BB-B2C8-404D-0B65DBAB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09" y="2448133"/>
            <a:ext cx="3517120" cy="2215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60A2AC-D85D-4E95-7A8F-FCB7CB0277B4}"/>
              </a:ext>
            </a:extLst>
          </p:cNvPr>
          <p:cNvSpPr txBox="1"/>
          <p:nvPr/>
        </p:nvSpPr>
        <p:spPr>
          <a:xfrm>
            <a:off x="457200" y="676656"/>
            <a:ext cx="4485504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50F96-A3E2-1602-0638-0ECB9BB01DB3}"/>
              </a:ext>
            </a:extLst>
          </p:cNvPr>
          <p:cNvSpPr txBox="1"/>
          <p:nvPr/>
        </p:nvSpPr>
        <p:spPr>
          <a:xfrm>
            <a:off x="482957" y="764682"/>
            <a:ext cx="88005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+mn-lt"/>
                <a:cs typeface="+mn-lt"/>
              </a:rPr>
              <a:t>Forecasting of 3 companies using linear regression </a:t>
            </a:r>
            <a:endParaRPr lang="en-US" sz="3600"/>
          </a:p>
        </p:txBody>
      </p:sp>
      <p:pic>
        <p:nvPicPr>
          <p:cNvPr id="10" name="Picture 9" descr="A graph of a stock price forecast&#10;&#10;Description automatically generated">
            <a:extLst>
              <a:ext uri="{FF2B5EF4-FFF2-40B4-BE49-F238E27FC236}">
                <a16:creationId xmlns:a16="http://schemas.microsoft.com/office/drawing/2014/main" id="{E50A51ED-93A6-02B6-D259-5771DAE47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96" y="2400698"/>
            <a:ext cx="3655452" cy="23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A769-AF94-7C3C-17EF-F79F2D3C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5633"/>
            <a:ext cx="10451534" cy="671592"/>
          </a:xfrm>
        </p:spPr>
        <p:txBody>
          <a:bodyPr>
            <a:normAutofit fontScale="90000"/>
          </a:bodyPr>
          <a:lstStyle/>
          <a:p>
            <a:r>
              <a:rPr lang="en-US"/>
              <a:t>Forecasted values for next 100 days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4D2832-F1DB-9367-D53A-1184AC4C1C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0651" y="2298399"/>
            <a:ext cx="2390711" cy="4103942"/>
          </a:xfr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C40E945-9368-BA91-3CC4-036F20C7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05" y="2294585"/>
            <a:ext cx="2166120" cy="41148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42FE80-1660-1BEC-12AE-5A86E3223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509" y="2295193"/>
            <a:ext cx="241212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1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F256B-7DB9-23FB-5A34-F871904B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US"/>
              <a:t>RSME (Root mean squared error) values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6186-88CA-A58C-ABAA-8D0B7F9D8D1A}"/>
              </a:ext>
            </a:extLst>
          </p:cNvPr>
          <p:cNvSpPr>
            <a:spLocks/>
          </p:cNvSpPr>
          <p:nvPr/>
        </p:nvSpPr>
        <p:spPr>
          <a:xfrm>
            <a:off x="540223" y="3651665"/>
            <a:ext cx="4626372" cy="1724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Apple :  </a:t>
            </a:r>
            <a:r>
              <a:rPr lang="en-US" sz="2016" kern="1200">
                <a:solidFill>
                  <a:schemeClr val="tx1"/>
                </a:solidFill>
                <a:latin typeface="Consolas"/>
                <a:ea typeface="+mn-ea"/>
                <a:cs typeface="+mn-cs"/>
              </a:rPr>
              <a:t>11.342481602316933</a:t>
            </a:r>
            <a:endParaRPr lang="en-US" sz="201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Google: </a:t>
            </a:r>
            <a:r>
              <a:rPr lang="en-US" sz="2016" kern="1200">
                <a:solidFill>
                  <a:schemeClr val="tx1"/>
                </a:solidFill>
                <a:latin typeface="Consolas"/>
                <a:ea typeface="+mn-ea"/>
                <a:cs typeface="+mn-cs"/>
              </a:rPr>
              <a:t>5.187067710161403</a:t>
            </a:r>
          </a:p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NVDA: </a:t>
            </a:r>
            <a:r>
              <a:rPr lang="en-US" sz="2016" kern="1200">
                <a:solidFill>
                  <a:schemeClr val="tx1"/>
                </a:solidFill>
                <a:latin typeface="Consolas"/>
                <a:ea typeface="+mn-ea"/>
                <a:cs typeface="+mn-cs"/>
              </a:rPr>
              <a:t>188.02634665726174</a:t>
            </a:r>
            <a:endParaRPr lang="en-US"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3E389-9837-57F7-27BD-0CD1586FF649}"/>
              </a:ext>
            </a:extLst>
          </p:cNvPr>
          <p:cNvSpPr txBox="1"/>
          <p:nvPr/>
        </p:nvSpPr>
        <p:spPr>
          <a:xfrm>
            <a:off x="457200" y="2898383"/>
            <a:ext cx="11187390" cy="415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rms = </a:t>
            </a:r>
            <a:r>
              <a:rPr lang="en-US" sz="2016" kern="12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np.sqrt</a:t>
            </a:r>
            <a:r>
              <a:rPr lang="en-US" sz="2016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(</a:t>
            </a:r>
            <a:r>
              <a:rPr lang="en-US" sz="2016" kern="12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np.mean</a:t>
            </a:r>
            <a:r>
              <a:rPr lang="en-US" sz="2016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(</a:t>
            </a:r>
            <a:r>
              <a:rPr lang="en-US" sz="2016" kern="12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np.power</a:t>
            </a:r>
            <a:r>
              <a:rPr lang="en-US" sz="2016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((</a:t>
            </a:r>
            <a:r>
              <a:rPr lang="en-US" sz="2016" kern="12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y_test</a:t>
            </a:r>
            <a:r>
              <a:rPr lang="en-US" sz="2016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- </a:t>
            </a:r>
            <a:r>
              <a:rPr lang="en-US" sz="2016" kern="12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predictionsLM</a:t>
            </a:r>
            <a:r>
              <a:rPr lang="en-US" sz="2016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), 2)))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16697-2A56-9888-B5FF-9B42F120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CA" sz="4100"/>
              <a:t>MOVING AVERAGE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7BA56-0D32-26DD-454B-0FCBCB862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>
                <a:latin typeface="Söhne"/>
              </a:rPr>
              <a:t>A quantitative method of forecasting or smoothing a time series by averaging each successive group (number of observations) of data values.</a:t>
            </a:r>
            <a:endParaRPr lang="en-US" b="0" i="0">
              <a:effectLst/>
              <a:latin typeface="Söhne"/>
            </a:endParaRPr>
          </a:p>
          <a:p>
            <a:r>
              <a:rPr lang="en-US" b="0" i="0">
                <a:effectLst/>
                <a:latin typeface="Söhne"/>
              </a:rPr>
              <a:t> The term “Moving” is </a:t>
            </a:r>
            <a:r>
              <a:rPr lang="en-US">
                <a:latin typeface="Söhne"/>
              </a:rPr>
              <a:t>used because it is obtained by summing and averaging the values from a given number of periods, each time deleting the oldest value and adding a new value.</a:t>
            </a:r>
            <a:endParaRPr lang="en-US" b="0" i="0">
              <a:effectLst/>
              <a:latin typeface="Söhne"/>
            </a:endParaRPr>
          </a:p>
          <a:p>
            <a:endParaRPr lang="en-CA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AF061E76-6BAB-101A-D0FD-FB6AB437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388" y="2678550"/>
            <a:ext cx="4659872" cy="16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9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57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Graphic 9">
            <a:extLst>
              <a:ext uri="{FF2B5EF4-FFF2-40B4-BE49-F238E27FC236}">
                <a16:creationId xmlns:a16="http://schemas.microsoft.com/office/drawing/2014/main" id="{9AE91068-8D52-43E3-A1E0-97902B7C8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5B320-10A8-9EC1-4ADA-68E50AE7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14" y="622993"/>
            <a:ext cx="10849813" cy="70211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>
                <a:ea typeface="+mj-lt"/>
                <a:cs typeface="+mj-lt"/>
              </a:rPr>
              <a:t>Predicted Output using moving average</a:t>
            </a:r>
            <a:endParaRPr lang="en-US"/>
          </a:p>
        </p:txBody>
      </p:sp>
      <p:pic>
        <p:nvPicPr>
          <p:cNvPr id="6" name="Picture 5" descr="A graph of a stock price prediction&#10;&#10;Description automatically generated">
            <a:extLst>
              <a:ext uri="{FF2B5EF4-FFF2-40B4-BE49-F238E27FC236}">
                <a16:creationId xmlns:a16="http://schemas.microsoft.com/office/drawing/2014/main" id="{F2ACBB19-B41E-6D6E-A13B-F54D339E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096" y="2028085"/>
            <a:ext cx="3731195" cy="2806446"/>
          </a:xfrm>
          <a:prstGeom prst="rect">
            <a:avLst/>
          </a:prstGeom>
        </p:spPr>
      </p:pic>
      <p:pic>
        <p:nvPicPr>
          <p:cNvPr id="7" name="Picture 6" descr="A graph of a stock price prediction with a green arrow&#10;&#10;Description automatically generated">
            <a:extLst>
              <a:ext uri="{FF2B5EF4-FFF2-40B4-BE49-F238E27FC236}">
                <a16:creationId xmlns:a16="http://schemas.microsoft.com/office/drawing/2014/main" id="{63BBD440-03AA-5D02-7A9C-3CDF25234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378" y="2005358"/>
            <a:ext cx="3754205" cy="2806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85CAA5-A95D-15F5-DB6F-6F370AD36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45" y="2022738"/>
            <a:ext cx="3741319" cy="27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1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09DD4A-71B1-4992-961C-FB007CA09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77333" y="0"/>
            <a:ext cx="2214668" cy="6192747"/>
            <a:chOff x="9977333" y="0"/>
            <a:chExt cx="2214668" cy="619274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3D11D5-EBBE-4E00-9154-51A07DEA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21818" y="3254126"/>
              <a:ext cx="272587" cy="272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541701B5-7A92-4CFF-9F2E-6071EEFB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5635" y="2431541"/>
              <a:ext cx="1321642" cy="132164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F1C9DE-4E0C-42F3-8126-59D3E0050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041380" y="4795265"/>
              <a:ext cx="1150620" cy="1397482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BE855266-8082-4371-854D-AB4EC85B8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977333" y="0"/>
              <a:ext cx="2214667" cy="221466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45C29FA3-FADD-4ABA-A50B-AB5EF250B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0093324" y="167079"/>
              <a:ext cx="1945697" cy="194569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7C3CF4-5B50-459D-B887-9865E4C42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9982" y="3060222"/>
              <a:ext cx="612019" cy="1733435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91D18-3901-AC11-6E50-7065C3C9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690107" cy="617225"/>
          </a:xfrm>
        </p:spPr>
        <p:txBody>
          <a:bodyPr>
            <a:normAutofit fontScale="90000"/>
          </a:bodyPr>
          <a:lstStyle/>
          <a:p>
            <a:r>
              <a:rPr lang="en-US"/>
              <a:t>Forecasted Output using moving average</a:t>
            </a:r>
          </a:p>
        </p:txBody>
      </p:sp>
      <p:pic>
        <p:nvPicPr>
          <p:cNvPr id="4" name="Picture 3" descr="A graph with red lines&#10;&#10;Description automatically generated">
            <a:extLst>
              <a:ext uri="{FF2B5EF4-FFF2-40B4-BE49-F238E27FC236}">
                <a16:creationId xmlns:a16="http://schemas.microsoft.com/office/drawing/2014/main" id="{7A069F78-1B7C-FBAA-BB4D-A084646B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08" y="1834518"/>
            <a:ext cx="3591059" cy="2824061"/>
          </a:xfrm>
          <a:prstGeom prst="rect">
            <a:avLst/>
          </a:prstGeom>
        </p:spPr>
      </p:pic>
      <p:pic>
        <p:nvPicPr>
          <p:cNvPr id="5" name="Picture 4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08BA9C3C-B9C6-714B-BFEA-CBFCB09A6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33" y="1834494"/>
            <a:ext cx="3537397" cy="2781183"/>
          </a:xfrm>
          <a:prstGeom prst="rect">
            <a:avLst/>
          </a:prstGeom>
        </p:spPr>
      </p:pic>
      <p:pic>
        <p:nvPicPr>
          <p:cNvPr id="6" name="Picture 5" descr="A graph with red lines&#10;&#10;Description automatically generated">
            <a:extLst>
              <a:ext uri="{FF2B5EF4-FFF2-40B4-BE49-F238E27FC236}">
                <a16:creationId xmlns:a16="http://schemas.microsoft.com/office/drawing/2014/main" id="{8A66E678-4B8B-7DD7-8109-56967CEE8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34" y="1834406"/>
            <a:ext cx="4053337" cy="278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0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7AF91-25F8-50E0-E0A1-678ECB4E1B87}"/>
              </a:ext>
            </a:extLst>
          </p:cNvPr>
          <p:cNvSpPr txBox="1"/>
          <p:nvPr/>
        </p:nvSpPr>
        <p:spPr>
          <a:xfrm>
            <a:off x="899583" y="608541"/>
            <a:ext cx="904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Forecasting values for next 100 days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83DC12-6259-A55E-9A6A-8C98AE7BC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30" y="1716657"/>
            <a:ext cx="2438083" cy="41148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04358B-1243-AB27-05B6-D7772EC94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145" y="1716657"/>
            <a:ext cx="2345673" cy="41148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01D2BB-6493-E840-F462-4CB64CBD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434" y="1716657"/>
            <a:ext cx="23876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64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3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Picture 40" descr="Navigational compass on a blue background">
            <a:extLst>
              <a:ext uri="{FF2B5EF4-FFF2-40B4-BE49-F238E27FC236}">
                <a16:creationId xmlns:a16="http://schemas.microsoft.com/office/drawing/2014/main" id="{A5EFBA87-B566-DAF4-8300-3B159DCC31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8218" r="6" b="6"/>
          <a:stretch/>
        </p:blipFill>
        <p:spPr>
          <a:xfrm>
            <a:off x="20" y="8571"/>
            <a:ext cx="1218893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B6165-B03B-880B-15B5-157B8E49B579}"/>
              </a:ext>
            </a:extLst>
          </p:cNvPr>
          <p:cNvSpPr txBox="1"/>
          <p:nvPr/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RSME (Root Mean Squared Error) values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29FF95-989C-1E20-0983-AE3BAA63CCBB}"/>
              </a:ext>
            </a:extLst>
          </p:cNvPr>
          <p:cNvSpPr txBox="1"/>
          <p:nvPr/>
        </p:nvSpPr>
        <p:spPr>
          <a:xfrm>
            <a:off x="1135566" y="2310445"/>
            <a:ext cx="7685037" cy="4080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FFFFFF"/>
                </a:solidFill>
              </a:rPr>
              <a:t>Apple :  26.80430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FFFFFF"/>
                </a:solidFill>
              </a:rPr>
              <a:t>Google: 28.89036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FFFFFF"/>
                </a:solidFill>
              </a:rPr>
              <a:t>NVDA: 223.9280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CF365D-F104-414F-93C3-D9F56880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D118A1-A4AD-4C47-99CC-852FAD146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Graphic 9">
              <a:extLst>
                <a:ext uri="{FF2B5EF4-FFF2-40B4-BE49-F238E27FC236}">
                  <a16:creationId xmlns:a16="http://schemas.microsoft.com/office/drawing/2014/main" id="{D3E51544-0AB7-4546-AB57-868FB0B41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6DB3A34-0E17-44F2-A958-5C6EE80E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343AE4-2356-4838-B706-3A16FFFDE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D78B9AE4-2096-42B5-B267-1FCCF56F8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827DE0C5-02AF-4323-9CB7-E4C1D6449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87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5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9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1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88619-C834-F0E0-AA96-5D2BD221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022"/>
            <a:ext cx="4640729" cy="1325563"/>
          </a:xfrm>
        </p:spPr>
        <p:txBody>
          <a:bodyPr anchor="b">
            <a:normAutofit fontScale="90000"/>
          </a:bodyPr>
          <a:lstStyle/>
          <a:p>
            <a:r>
              <a:rPr lang="en-CA" sz="310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 MODEL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5AEC-40F0-2CC7-8548-8A44816F3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40482"/>
            <a:ext cx="4640729" cy="3887585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LSTM is a type of Recurrent Neural Network.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is effective in handling sequential data, such as stock prices.</a:t>
            </a:r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RNN faces ‘Vanishing/Exploding Gradient’ when data is too large.</a:t>
            </a:r>
          </a:p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LSTM ‘Vanishing/Exploding Gradient’ is avoided.</a:t>
            </a:r>
          </a:p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It remembers information over long periods.</a:t>
            </a:r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CE1524-A587-92CD-16AE-21C1FA5A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141" y="1940482"/>
            <a:ext cx="5129119" cy="284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16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30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70150-0CCE-83BA-7FA4-BEA6AB35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OBJECTIVE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7228280-0E47-45A6-281B-F3435D4932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81317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37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E131372-D9E8-4ABB-91DE-7E21E3FF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C80246C7-15B2-4B1C-A50F-8CA5FFB6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C9ACE2-9E30-4252-B1E6-43035ABB5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77333" y="0"/>
            <a:ext cx="2214668" cy="6192747"/>
            <a:chOff x="9977333" y="0"/>
            <a:chExt cx="2214668" cy="619274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9A30DE4-D169-4137-B79D-72D226BE3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21818" y="3254126"/>
              <a:ext cx="272587" cy="272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Graphic 9">
              <a:extLst>
                <a:ext uri="{FF2B5EF4-FFF2-40B4-BE49-F238E27FC236}">
                  <a16:creationId xmlns:a16="http://schemas.microsoft.com/office/drawing/2014/main" id="{A83B3C91-59FD-4841-A3B6-0AEC6FF7C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5635" y="2431541"/>
              <a:ext cx="1321642" cy="132164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94B24A1-6323-41C4-ABCB-71DD71A3D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041380" y="4795265"/>
              <a:ext cx="1150620" cy="1397482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5" name="Graphic 9">
              <a:extLst>
                <a:ext uri="{FF2B5EF4-FFF2-40B4-BE49-F238E27FC236}">
                  <a16:creationId xmlns:a16="http://schemas.microsoft.com/office/drawing/2014/main" id="{2358C2FC-3C49-4AE7-BF1E-3A34A9F9A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977333" y="0"/>
              <a:ext cx="2214667" cy="221466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9">
              <a:extLst>
                <a:ext uri="{FF2B5EF4-FFF2-40B4-BE49-F238E27FC236}">
                  <a16:creationId xmlns:a16="http://schemas.microsoft.com/office/drawing/2014/main" id="{A378C347-A7A9-4827-A4EC-EFAD14266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0093324" y="167079"/>
              <a:ext cx="1945697" cy="194569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EDF4B39-3457-4E9E-85D3-5041F4131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9982" y="3060222"/>
              <a:ext cx="612019" cy="1733435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9" name="Texture">
            <a:extLst>
              <a:ext uri="{FF2B5EF4-FFF2-40B4-BE49-F238E27FC236}">
                <a16:creationId xmlns:a16="http://schemas.microsoft.com/office/drawing/2014/main" id="{05FCB4FA-A461-4C52-802B-EBF497907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3B769-8930-3B08-D4C3-3EF2BF9F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717" y="603624"/>
            <a:ext cx="5704542" cy="918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LSTM Architecture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65BE158-26B9-29D0-97C8-A2F50081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2" y="1794890"/>
            <a:ext cx="9870807" cy="41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4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4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62121-8D3D-4841-D5FF-67FC2F6D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en-CA"/>
              <a:t>LSTM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170CE1-49BF-5D02-5C35-C3562F184F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548450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4691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ADBED-3509-1399-C1A7-67C93193C170}"/>
              </a:ext>
            </a:extLst>
          </p:cNvPr>
          <p:cNvSpPr txBox="1"/>
          <p:nvPr/>
        </p:nvSpPr>
        <p:spPr>
          <a:xfrm>
            <a:off x="4528620" y="104898"/>
            <a:ext cx="5754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Times New Roman" panose="02020603050405020304" pitchFamily="18" charset="0"/>
                <a:cs typeface="Times New Roman" panose="02020603050405020304" pitchFamily="18" charset="0"/>
              </a:rPr>
              <a:t>LSTM Predictions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F3789-9CA2-BB38-0DF3-3245146D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3" y="771005"/>
            <a:ext cx="5436852" cy="2929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ECDC7-8673-71E9-25F6-0D872C65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38" y="771004"/>
            <a:ext cx="5602063" cy="292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63979-7AFB-F6AB-723D-5E0AF720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836" y="4120055"/>
            <a:ext cx="5622124" cy="2633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7AAF1-842C-A82A-14C5-127CBC05D368}"/>
              </a:ext>
            </a:extLst>
          </p:cNvPr>
          <p:cNvSpPr txBox="1"/>
          <p:nvPr/>
        </p:nvSpPr>
        <p:spPr>
          <a:xfrm>
            <a:off x="2284691" y="35108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C927F-9CC2-D364-9028-E4FC3017AB8D}"/>
              </a:ext>
            </a:extLst>
          </p:cNvPr>
          <p:cNvSpPr txBox="1"/>
          <p:nvPr/>
        </p:nvSpPr>
        <p:spPr>
          <a:xfrm>
            <a:off x="8990291" y="40167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43053-7E91-EF44-9417-9A3AA8C952AA}"/>
              </a:ext>
            </a:extLst>
          </p:cNvPr>
          <p:cNvSpPr txBox="1"/>
          <p:nvPr/>
        </p:nvSpPr>
        <p:spPr>
          <a:xfrm>
            <a:off x="4694132" y="375072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C06378-C402-9515-911A-44F92E11F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871" y="4669218"/>
            <a:ext cx="1693567" cy="9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16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8556-D4E9-039B-F756-C35B6DAD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389" y="58449"/>
            <a:ext cx="7685037" cy="1363816"/>
          </a:xfrm>
        </p:spPr>
        <p:txBody>
          <a:bodyPr/>
          <a:lstStyle/>
          <a:p>
            <a:r>
              <a:rPr lang="en-CA"/>
              <a:t>Actual vs Predicted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D6023-D53F-5E01-8E4A-27921D4F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53" y="2066907"/>
            <a:ext cx="2838471" cy="455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3287F-5EF5-5255-98FF-3A773C5F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39" y="1982024"/>
            <a:ext cx="2828946" cy="454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5B817-6410-92F6-C0E7-ECC017F0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600" y="1982024"/>
            <a:ext cx="2657494" cy="4524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4A349-13B1-E9D7-B193-B3B5A514D5DB}"/>
              </a:ext>
            </a:extLst>
          </p:cNvPr>
          <p:cNvSpPr txBox="1"/>
          <p:nvPr/>
        </p:nvSpPr>
        <p:spPr>
          <a:xfrm>
            <a:off x="1380565" y="166145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3B9B5-0D1B-C383-7028-2D63AD074422}"/>
              </a:ext>
            </a:extLst>
          </p:cNvPr>
          <p:cNvSpPr txBox="1"/>
          <p:nvPr/>
        </p:nvSpPr>
        <p:spPr>
          <a:xfrm>
            <a:off x="5058150" y="157791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D8446-BA4B-068B-E7D3-2DA000F0FC06}"/>
              </a:ext>
            </a:extLst>
          </p:cNvPr>
          <p:cNvSpPr txBox="1"/>
          <p:nvPr/>
        </p:nvSpPr>
        <p:spPr>
          <a:xfrm>
            <a:off x="8367059" y="151747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</a:p>
        </p:txBody>
      </p:sp>
    </p:spTree>
    <p:extLst>
      <p:ext uri="{BB962C8B-B14F-4D97-AF65-F5344CB8AC3E}">
        <p14:creationId xmlns:p14="http://schemas.microsoft.com/office/powerpoint/2010/main" val="143022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ADBED-3509-1399-C1A7-67C93193C170}"/>
              </a:ext>
            </a:extLst>
          </p:cNvPr>
          <p:cNvSpPr txBox="1"/>
          <p:nvPr/>
        </p:nvSpPr>
        <p:spPr>
          <a:xfrm>
            <a:off x="4528620" y="104898"/>
            <a:ext cx="5754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Times New Roman" panose="02020603050405020304" pitchFamily="18" charset="0"/>
                <a:cs typeface="Times New Roman" panose="02020603050405020304" pitchFamily="18" charset="0"/>
              </a:rPr>
              <a:t>LSTM Forecast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7AAF1-842C-A82A-14C5-127CBC05D368}"/>
              </a:ext>
            </a:extLst>
          </p:cNvPr>
          <p:cNvSpPr txBox="1"/>
          <p:nvPr/>
        </p:nvSpPr>
        <p:spPr>
          <a:xfrm>
            <a:off x="2284691" y="35108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C927F-9CC2-D364-9028-E4FC3017AB8D}"/>
              </a:ext>
            </a:extLst>
          </p:cNvPr>
          <p:cNvSpPr txBox="1"/>
          <p:nvPr/>
        </p:nvSpPr>
        <p:spPr>
          <a:xfrm>
            <a:off x="8990291" y="40167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43053-7E91-EF44-9417-9A3AA8C952AA}"/>
              </a:ext>
            </a:extLst>
          </p:cNvPr>
          <p:cNvSpPr txBox="1"/>
          <p:nvPr/>
        </p:nvSpPr>
        <p:spPr>
          <a:xfrm>
            <a:off x="4744710" y="366009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DD00A-7AFF-E943-2FF4-6A42A3DE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37" y="720420"/>
            <a:ext cx="4787985" cy="2946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51B00-CDC7-AFC7-1E6B-A16E18FE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827" y="771004"/>
            <a:ext cx="4942190" cy="3010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E5C33-9B35-49F2-EB00-4D482C5F4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993" y="3955768"/>
            <a:ext cx="4660876" cy="2797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F55CA-C48D-1226-8C99-BED12D1EB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431" y="4732117"/>
            <a:ext cx="1810317" cy="7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6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ADBED-3509-1399-C1A7-67C93193C170}"/>
              </a:ext>
            </a:extLst>
          </p:cNvPr>
          <p:cNvSpPr txBox="1"/>
          <p:nvPr/>
        </p:nvSpPr>
        <p:spPr>
          <a:xfrm>
            <a:off x="4360454" y="593629"/>
            <a:ext cx="5754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Times New Roman" panose="02020603050405020304" pitchFamily="18" charset="0"/>
                <a:cs typeface="Times New Roman" panose="02020603050405020304" pitchFamily="18" charset="0"/>
              </a:rPr>
              <a:t>LSTM RMSE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B05B3A-2710-7157-159C-15B460913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85798"/>
              </p:ext>
            </p:extLst>
          </p:nvPr>
        </p:nvGraphicFramePr>
        <p:xfrm>
          <a:off x="2815021" y="1723403"/>
          <a:ext cx="5813388" cy="332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6694">
                  <a:extLst>
                    <a:ext uri="{9D8B030D-6E8A-4147-A177-3AD203B41FA5}">
                      <a16:colId xmlns:a16="http://schemas.microsoft.com/office/drawing/2014/main" val="2882765945"/>
                    </a:ext>
                  </a:extLst>
                </a:gridCol>
                <a:gridCol w="2906694">
                  <a:extLst>
                    <a:ext uri="{9D8B030D-6E8A-4147-A177-3AD203B41FA5}">
                      <a16:colId xmlns:a16="http://schemas.microsoft.com/office/drawing/2014/main" val="3685762938"/>
                    </a:ext>
                  </a:extLst>
                </a:gridCol>
              </a:tblGrid>
              <a:tr h="831704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248602"/>
                  </a:ext>
                </a:extLst>
              </a:tr>
              <a:tr h="831704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87716"/>
                  </a:ext>
                </a:extLst>
              </a:tr>
              <a:tr h="831704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553773"/>
                  </a:ext>
                </a:extLst>
              </a:tr>
              <a:tr h="831704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Nvidia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9.436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8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79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CBF4-FD0B-F437-A79C-60CFF7A7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712" y="-156425"/>
            <a:ext cx="5072169" cy="1363816"/>
          </a:xfrm>
        </p:spPr>
        <p:txBody>
          <a:bodyPr/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Forecasted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C7529-BEA7-3E20-7B50-C055D9DF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00" y="1963901"/>
            <a:ext cx="2124687" cy="4468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D0A5B-D0BB-D6C3-FA69-9967194E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89" y="1963901"/>
            <a:ext cx="2124687" cy="4368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FFFD02-92FF-27F0-D099-A3C3DB7F3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250" y="1971112"/>
            <a:ext cx="2167036" cy="4501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7C6F6-D81E-DB79-30DE-2CDEB3FFE6D6}"/>
              </a:ext>
            </a:extLst>
          </p:cNvPr>
          <p:cNvSpPr txBox="1"/>
          <p:nvPr/>
        </p:nvSpPr>
        <p:spPr>
          <a:xfrm>
            <a:off x="1924423" y="159456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04655-F133-DFD9-74DF-92C5C9635FAF}"/>
              </a:ext>
            </a:extLst>
          </p:cNvPr>
          <p:cNvSpPr txBox="1"/>
          <p:nvPr/>
        </p:nvSpPr>
        <p:spPr>
          <a:xfrm>
            <a:off x="4963458" y="159456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FCE8D-2A64-B7E2-384B-636BDEB55A0E}"/>
              </a:ext>
            </a:extLst>
          </p:cNvPr>
          <p:cNvSpPr txBox="1"/>
          <p:nvPr/>
        </p:nvSpPr>
        <p:spPr>
          <a:xfrm>
            <a:off x="8261809" y="160178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</a:p>
        </p:txBody>
      </p:sp>
    </p:spTree>
    <p:extLst>
      <p:ext uri="{BB962C8B-B14F-4D97-AF65-F5344CB8AC3E}">
        <p14:creationId xmlns:p14="http://schemas.microsoft.com/office/powerpoint/2010/main" val="1552331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8" name="Color Fill">
            <a:extLst>
              <a:ext uri="{FF2B5EF4-FFF2-40B4-BE49-F238E27FC236}">
                <a16:creationId xmlns:a16="http://schemas.microsoft.com/office/drawing/2014/main" id="{D184DA16-AE6D-48E1-A4C2-38FF16FD1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pattFill prst="pct5">
            <a:fgClr>
              <a:schemeClr val="accent4">
                <a:lumMod val="50000"/>
              </a:schemeClr>
            </a:fgClr>
            <a:bgClr>
              <a:schemeClr val="accent4">
                <a:lumMod val="75000"/>
              </a:schemeClr>
            </a:bgClr>
          </a:patt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9" name="Texture">
            <a:extLst>
              <a:ext uri="{FF2B5EF4-FFF2-40B4-BE49-F238E27FC236}">
                <a16:creationId xmlns:a16="http://schemas.microsoft.com/office/drawing/2014/main" id="{E6EAF81C-C73D-4B33-B264-ECF0C2A23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B9339603-7D99-48BF-9B43-B81E49DD3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93710"/>
            <a:ext cx="11298473" cy="5668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AE39F-66CC-D6B0-69B7-9D4C1ABE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5" y="849394"/>
            <a:ext cx="10741713" cy="1360767"/>
          </a:xfrm>
        </p:spPr>
        <p:txBody>
          <a:bodyPr>
            <a:normAutofit/>
          </a:bodyPr>
          <a:lstStyle/>
          <a:p>
            <a:r>
              <a:rPr lang="en-US" sz="3700" b="1" i="0">
                <a:solidFill>
                  <a:schemeClr val="tx2"/>
                </a:solidFill>
                <a:effectLst/>
                <a:latin typeface="Söhne"/>
              </a:rPr>
              <a:t>MODEL COMPARISON: EVALUATING PERFORMANCE ACROSS FORECASTING ALGORITHMS</a:t>
            </a:r>
            <a:endParaRPr lang="en-CA" sz="370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23FFA2-9A29-3292-8EB8-822330FAAB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646425"/>
              </p:ext>
            </p:extLst>
          </p:nvPr>
        </p:nvGraphicFramePr>
        <p:xfrm>
          <a:off x="1622961" y="2340171"/>
          <a:ext cx="8954706" cy="3713940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1348039">
                  <a:extLst>
                    <a:ext uri="{9D8B030D-6E8A-4147-A177-3AD203B41FA5}">
                      <a16:colId xmlns:a16="http://schemas.microsoft.com/office/drawing/2014/main" val="3003038443"/>
                    </a:ext>
                  </a:extLst>
                </a:gridCol>
                <a:gridCol w="2391592">
                  <a:extLst>
                    <a:ext uri="{9D8B030D-6E8A-4147-A177-3AD203B41FA5}">
                      <a16:colId xmlns:a16="http://schemas.microsoft.com/office/drawing/2014/main" val="15329608"/>
                    </a:ext>
                  </a:extLst>
                </a:gridCol>
                <a:gridCol w="2711165">
                  <a:extLst>
                    <a:ext uri="{9D8B030D-6E8A-4147-A177-3AD203B41FA5}">
                      <a16:colId xmlns:a16="http://schemas.microsoft.com/office/drawing/2014/main" val="686286869"/>
                    </a:ext>
                  </a:extLst>
                </a:gridCol>
                <a:gridCol w="2503910">
                  <a:extLst>
                    <a:ext uri="{9D8B030D-6E8A-4147-A177-3AD203B41FA5}">
                      <a16:colId xmlns:a16="http://schemas.microsoft.com/office/drawing/2014/main" val="689036682"/>
                    </a:ext>
                  </a:extLst>
                </a:gridCol>
              </a:tblGrid>
              <a:tr h="1180310">
                <a:tc>
                  <a:txBody>
                    <a:bodyPr/>
                    <a:lstStyle/>
                    <a:p>
                      <a:endParaRPr lang="en-CA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76546" marR="176546" marT="117629" marB="8827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b="0" cap="none" spc="0">
                          <a:solidFill>
                            <a:schemeClr val="bg1"/>
                          </a:solidFill>
                        </a:rPr>
                        <a:t>LINEAR REGRESSION MODEL</a:t>
                      </a:r>
                    </a:p>
                  </a:txBody>
                  <a:tcPr marL="176546" marR="176546" marT="117629" marB="8827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b="0" cap="none" spc="0">
                          <a:solidFill>
                            <a:schemeClr val="bg1"/>
                          </a:solidFill>
                        </a:rPr>
                        <a:t>MOVING AVERAGE MODEL</a:t>
                      </a:r>
                    </a:p>
                  </a:txBody>
                  <a:tcPr marL="176546" marR="176546" marT="117629" marB="8827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b="0" cap="none" spc="0">
                          <a:solidFill>
                            <a:schemeClr val="bg1"/>
                          </a:solidFill>
                        </a:rPr>
                        <a:t>LONG SHORT-TERM MEMORY MODEL</a:t>
                      </a:r>
                    </a:p>
                  </a:txBody>
                  <a:tcPr marL="176546" marR="176546" marT="117629" marB="8827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842723"/>
                  </a:ext>
                </a:extLst>
              </a:tr>
              <a:tr h="707496">
                <a:tc>
                  <a:txBody>
                    <a:bodyPr/>
                    <a:lstStyle/>
                    <a:p>
                      <a:r>
                        <a:rPr lang="en-CA" sz="1500" cap="none" spc="0">
                          <a:solidFill>
                            <a:schemeClr val="tx1"/>
                          </a:solidFill>
                        </a:rPr>
                        <a:t>RMSE - APPLE</a:t>
                      </a: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11.342</a:t>
                      </a: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26.804</a:t>
                      </a: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2.658</a:t>
                      </a:r>
                    </a:p>
                    <a:p>
                      <a:endParaRPr lang="en-CA" sz="15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860430"/>
                  </a:ext>
                </a:extLst>
              </a:tr>
              <a:tr h="913067">
                <a:tc>
                  <a:txBody>
                    <a:bodyPr/>
                    <a:lstStyle/>
                    <a:p>
                      <a:r>
                        <a:rPr lang="en-CA" sz="1500" cap="none" spc="0">
                          <a:solidFill>
                            <a:schemeClr val="tx1"/>
                          </a:solidFill>
                        </a:rPr>
                        <a:t>RMSE – GOOGLE</a:t>
                      </a: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5.187</a:t>
                      </a:r>
                      <a:endParaRPr lang="en-US" sz="15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28.890</a:t>
                      </a:r>
                      <a:endParaRPr lang="en-US" sz="15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2.821</a:t>
                      </a:r>
                    </a:p>
                    <a:p>
                      <a:endParaRPr lang="en-CA" sz="15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366743"/>
                  </a:ext>
                </a:extLst>
              </a:tr>
              <a:tr h="913067">
                <a:tc>
                  <a:txBody>
                    <a:bodyPr/>
                    <a:lstStyle/>
                    <a:p>
                      <a:r>
                        <a:rPr lang="en-CA" sz="1500" cap="none" spc="0">
                          <a:solidFill>
                            <a:schemeClr val="tx1"/>
                          </a:solidFill>
                        </a:rPr>
                        <a:t>RMSE - NVIDIA</a:t>
                      </a: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188.026</a:t>
                      </a:r>
                      <a:endParaRPr lang="en-US" sz="15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223.928</a:t>
                      </a:r>
                      <a:endParaRPr lang="en-US" sz="15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9.436</a:t>
                      </a:r>
                    </a:p>
                    <a:p>
                      <a:endParaRPr lang="en-CA" sz="15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546" marR="176546" marT="117629" marB="882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93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90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1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7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74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5" name="Picture 74" descr="Head of bass guitar">
            <a:extLst>
              <a:ext uri="{FF2B5EF4-FFF2-40B4-BE49-F238E27FC236}">
                <a16:creationId xmlns:a16="http://schemas.microsoft.com/office/drawing/2014/main" id="{CCC5B8BA-9EA9-8930-96E8-149A642C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594" r="-1" b="947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ED029D64-BBDD-43FA-92CF-C6BF5151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DF862680-7FF3-4F94-B3EC-A17BECACF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5" y="0"/>
            <a:ext cx="12188190" cy="6875141"/>
          </a:xfrm>
          <a:prstGeom prst="frame">
            <a:avLst>
              <a:gd name="adj1" fmla="val 9075"/>
            </a:avLst>
          </a:pr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E579D572-0B2B-49CD-A3A7-BE6B3FD44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5" y="0"/>
            <a:ext cx="12194205" cy="6875141"/>
          </a:xfrm>
          <a:prstGeom prst="frame">
            <a:avLst>
              <a:gd name="adj1" fmla="val 9075"/>
            </a:avLst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91321-2E56-415E-F934-5BB845BC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90" y="1122363"/>
            <a:ext cx="41503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DEMO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615CD2-01A9-44A9-8364-A8B932AF1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BC4001-247E-4353-B6CE-DE2878132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841841-5F39-40CA-B1EF-A532C6C01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6EDE1F-CD1C-4367-B2F5-48297FD5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6" name="Graphic 9">
              <a:extLst>
                <a:ext uri="{FF2B5EF4-FFF2-40B4-BE49-F238E27FC236}">
                  <a16:creationId xmlns:a16="http://schemas.microsoft.com/office/drawing/2014/main" id="{C719AE17-F824-4E30-8BCD-53951749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Graphic 9">
              <a:extLst>
                <a:ext uri="{FF2B5EF4-FFF2-40B4-BE49-F238E27FC236}">
                  <a16:creationId xmlns:a16="http://schemas.microsoft.com/office/drawing/2014/main" id="{8F20A2C8-A4D8-4C36-A82C-D7468AA8A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0672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Graph on document with pen">
            <a:extLst>
              <a:ext uri="{FF2B5EF4-FFF2-40B4-BE49-F238E27FC236}">
                <a16:creationId xmlns:a16="http://schemas.microsoft.com/office/drawing/2014/main" id="{57A6248A-0B2B-5C6B-06FB-710C8613E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73" r="6" b="1461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801FB-58CD-E936-0441-F1ECFD34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89C6-F2EB-AE54-D505-E0FC265FB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1900" b="0" i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Bland, G. (2020, November 3). </a:t>
            </a:r>
            <a:r>
              <a:rPr lang="en-US" sz="1900" b="0" i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yfinance Library – A Complete Guide</a:t>
            </a:r>
            <a:r>
              <a:rPr lang="en-US" sz="1900" b="0" i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. AlgoTrading101 Blog. </a:t>
            </a:r>
            <a:r>
              <a:rPr lang="en-US" sz="1900" b="0" i="0" u="sng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hlinkClick r:id="rId3"/>
              </a:rPr>
              <a:t>https://algotrading101.com/learn/yfinance-guide/</a:t>
            </a:r>
            <a:r>
              <a:rPr lang="en-US" sz="1900" b="0" i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 </a:t>
            </a:r>
          </a:p>
          <a:p>
            <a:pPr rtl="0" fontAlgn="base">
              <a:buFont typeface="+mj-lt"/>
              <a:buAutoNum type="arabicPeriod" startAt="2"/>
            </a:pPr>
            <a:r>
              <a:rPr lang="en-US" sz="1900" b="0" i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(2023, May 1). </a:t>
            </a:r>
            <a:r>
              <a:rPr lang="en-US" sz="1900" b="0" i="1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Stock prices prediction using machine learning and Deep Learning</a:t>
            </a:r>
            <a:r>
              <a:rPr lang="en-US" sz="1900" b="0" i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. Analytics Vidhya. Retrieved October 1, 2023, from https://www.analyticsvidhya.com/blog/2018/10/predicting-stock-price-machine-learningnd-deep-learning-techniques-python/ </a:t>
            </a:r>
          </a:p>
          <a:p>
            <a:pPr rtl="0" fontAlgn="base">
              <a:buFont typeface="+mj-lt"/>
              <a:buAutoNum type="arabicPeriod" startAt="3"/>
            </a:pPr>
            <a:r>
              <a:rPr lang="en-CA" sz="1900">
                <a:solidFill>
                  <a:srgbClr val="FFFFFF"/>
                </a:solidFill>
                <a:latin typeface="Times New Roman" panose="02020603050405020304" pitchFamily="18" charset="0"/>
              </a:rPr>
              <a:t>A.Moghar, M.Hamiche,"Stock Market Prediction Using LSTM Recurrent Neural Network", Procedia Computer Science,Volume 170,2020,Pages 1168-1173</a:t>
            </a:r>
            <a:r>
              <a:rPr lang="en-US" sz="1900">
                <a:solidFill>
                  <a:srgbClr val="FFFFFF"/>
                </a:solidFill>
                <a:latin typeface="Times New Roman" panose="02020603050405020304" pitchFamily="18" charset="0"/>
              </a:rPr>
              <a:t>  </a:t>
            </a:r>
          </a:p>
          <a:p>
            <a:pPr rtl="0" fontAlgn="base">
              <a:buFont typeface="+mj-lt"/>
              <a:buAutoNum type="arabicPeriod" startAt="4"/>
            </a:pPr>
            <a:r>
              <a:rPr lang="en-CA" sz="1900">
                <a:solidFill>
                  <a:srgbClr val="FFFFFF"/>
                </a:solidFill>
                <a:latin typeface="Times New Roman" panose="02020603050405020304" pitchFamily="18" charset="0"/>
              </a:rPr>
              <a:t>S. Kumar S, C. D and S. Rajan, "Stock price prediction using deep learning LSTM (long short-term memory)," 2022 2nd International Conference on Advance Computing and Innovative Technologies in Engineering (ICACITE), Greater Noida, India, 2022, pp. 1787-1791</a:t>
            </a:r>
            <a:r>
              <a:rPr lang="en-US" sz="1900">
                <a:solidFill>
                  <a:srgbClr val="FFFFFF"/>
                </a:solidFill>
                <a:latin typeface="Times New Roman" panose="02020603050405020304" pitchFamily="18" charset="0"/>
              </a:rPr>
              <a:t> </a:t>
            </a:r>
          </a:p>
          <a:p>
            <a:pPr rtl="0" fontAlgn="base">
              <a:buFont typeface="+mj-lt"/>
              <a:buAutoNum type="arabicPeriod" startAt="2"/>
            </a:pPr>
            <a:endParaRPr lang="en-US" sz="1900" b="0" i="0">
              <a:solidFill>
                <a:srgbClr val="FFFFFF"/>
              </a:solidFill>
              <a:effectLst/>
              <a:latin typeface="Times New Roman" panose="02020603050405020304" pitchFamily="18" charset="0"/>
            </a:endParaRPr>
          </a:p>
          <a:p>
            <a:endParaRPr lang="en-CA" sz="1900">
              <a:solidFill>
                <a:srgbClr val="FFFFFF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ECCFA5-40A0-4B37-8B7B-D912C28A1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69C0F1-62DE-46AE-9526-CBD795D1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340BA6BB-87A1-4F4A-8B9B-D7B83FE58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C2ADB9-B92C-4252-B47E-B41B61AFF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02BB26-7CE5-4FAE-A255-5DEF1B3F3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B65C1BB9-F5F2-4728-B47D-3B2F995E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A26117A4-4B2F-495A-87A5-63E265B52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7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E04F-8E2F-0F4B-606A-F62679D7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58FEE0F-ABD6-6BB4-CAC0-C874D569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62" y="2303291"/>
            <a:ext cx="79152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97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olor Fill">
            <a:extLst>
              <a:ext uri="{FF2B5EF4-FFF2-40B4-BE49-F238E27FC236}">
                <a16:creationId xmlns:a16="http://schemas.microsoft.com/office/drawing/2014/main" id="{E0F166C3-D45F-4A92-A291-15B874AD1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BB4B8F-57A2-4546-9449-6DBBA6E7C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56394" cy="6861532"/>
            <a:chOff x="7739089" y="-3532"/>
            <a:chExt cx="4456394" cy="686153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C31B59C-8450-4595-B395-B86BCB944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F4BA6E-92B7-48A3-891F-FF1DE970A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99F993-966A-49D6-952F-B95A79671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9158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46" name="Graphic 9">
              <a:extLst>
                <a:ext uri="{FF2B5EF4-FFF2-40B4-BE49-F238E27FC236}">
                  <a16:creationId xmlns:a16="http://schemas.microsoft.com/office/drawing/2014/main" id="{90B896C1-7BD8-4907-8561-4AAB7316D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8" name="Texture">
            <a:extLst>
              <a:ext uri="{FF2B5EF4-FFF2-40B4-BE49-F238E27FC236}">
                <a16:creationId xmlns:a16="http://schemas.microsoft.com/office/drawing/2014/main" id="{F34FFB17-4733-4A4C-9F36-CE82366C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853F3-7F77-3172-9202-4029D95E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6975566" cy="1325563"/>
          </a:xfrm>
        </p:spPr>
        <p:txBody>
          <a:bodyPr>
            <a:normAutofit/>
          </a:bodyPr>
          <a:lstStyle/>
          <a:p>
            <a:r>
              <a:rPr lang="en-CA">
                <a:ea typeface="+mj-lt"/>
                <a:cs typeface="+mj-l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6863-BC22-2200-5244-04B9E32B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96713"/>
            <a:ext cx="6975566" cy="40802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" sz="1700">
                <a:latin typeface="Times New Roman"/>
                <a:cs typeface="Times New Roman"/>
              </a:rPr>
              <a:t>5. Gianluca </a:t>
            </a:r>
            <a:r>
              <a:rPr lang="en" sz="1700" err="1">
                <a:latin typeface="Times New Roman"/>
                <a:cs typeface="Times New Roman"/>
              </a:rPr>
              <a:t>Malato</a:t>
            </a:r>
            <a:r>
              <a:rPr lang="en" sz="1700">
                <a:latin typeface="Times New Roman"/>
                <a:cs typeface="Times New Roman"/>
              </a:rPr>
              <a:t>(2020, June 23). </a:t>
            </a:r>
            <a:r>
              <a:rPr lang="en" sz="1700" i="1">
                <a:latin typeface="Times New Roman"/>
                <a:cs typeface="Times New Roman"/>
              </a:rPr>
              <a:t>An algorithm to find the best moving average for stock trading. </a:t>
            </a:r>
            <a:r>
              <a:rPr lang="en" sz="1700" i="1" u="sng">
                <a:latin typeface="Times New Roman"/>
                <a:cs typeface="Times New Roman"/>
                <a:hlinkClick r:id="rId3"/>
              </a:rPr>
              <a:t>https://towardsdatascience.com/an-algorithm-to-find-the-best-moving-average-for-stock-trading-1b024672299c</a:t>
            </a:r>
            <a:r>
              <a:rPr lang="en" sz="1700" i="1">
                <a:latin typeface="Times New Roman"/>
                <a:cs typeface="Times New Roman"/>
              </a:rPr>
              <a:t> </a:t>
            </a:r>
            <a:endParaRPr lang="en-US" sz="17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" sz="1700" u="sng">
                <a:latin typeface="Times New Roman"/>
                <a:cs typeface="Times New Roman"/>
                <a:hlinkClick r:id="rId4"/>
              </a:rPr>
              <a:t>6</a:t>
            </a:r>
            <a:r>
              <a:rPr lang="en" sz="1700" u="sng"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" sz="1700"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Debasis</a:t>
            </a:r>
            <a:r>
              <a:rPr lang="en" sz="1700">
                <a:latin typeface="Times New Roman"/>
                <a:cs typeface="Times New Roman"/>
              </a:rPr>
              <a:t>h</a:t>
            </a:r>
            <a:r>
              <a:rPr lang="en" sz="1700"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Kalit</a:t>
            </a:r>
            <a:r>
              <a:rPr lang="en" sz="1700">
                <a:latin typeface="Times New Roman"/>
                <a:cs typeface="Times New Roman"/>
              </a:rPr>
              <a:t>a (March 24th, 2022). </a:t>
            </a:r>
            <a:r>
              <a:rPr lang="en" sz="1700" i="1">
                <a:latin typeface="Times New Roman"/>
                <a:cs typeface="Times New Roman"/>
              </a:rPr>
              <a:t>An Overview on Long Short Term Memory (LSTM). </a:t>
            </a:r>
            <a:r>
              <a:rPr lang="en" sz="1700" i="1" u="sng">
                <a:latin typeface="Times New Roman"/>
                <a:cs typeface="Times New Roman"/>
                <a:hlinkClick r:id="rId5"/>
              </a:rPr>
              <a:t>https://www.analyticsvidhya.com/blog/2022/03/an-overview-on-long-short-term-memory-lstm/#:~:text=Structure%20Of%20LSTM&amp;text=The%20flow%20of%20information%20into,time%20series%20of%20uncertain%20duration</a:t>
            </a:r>
            <a:r>
              <a:rPr lang="en" sz="1700" i="1">
                <a:latin typeface="Times New Roman"/>
                <a:cs typeface="Times New Roman"/>
              </a:rPr>
              <a:t>. </a:t>
            </a:r>
            <a:endParaRPr lang="en-US" sz="17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" sz="1700">
                <a:latin typeface="Times New Roman"/>
                <a:cs typeface="Times New Roman"/>
              </a:rPr>
              <a:t>7. Dr. Suresh Subramanian1 , Sai Saketh Reddy, “STOCK MARKET PREDICTION SYSTEM USING ML”,JOURNAL OF EDUCATION: RABINDRA BHARATI UNIVERSITY, Vol: XXIV, No. :1(II), 2022, Pages 155-159.</a:t>
            </a:r>
            <a:endParaRPr lang="en-US" sz="17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" sz="1700">
                <a:latin typeface="Times New Roman"/>
                <a:cs typeface="Times New Roman"/>
              </a:rPr>
              <a:t>8. (n.d.). Stock Price Prediction &amp; Forecasting with LSTM Neural Networks in Python. </a:t>
            </a:r>
            <a:r>
              <a:rPr lang="en" sz="1700" err="1">
                <a:latin typeface="Times New Roman"/>
                <a:cs typeface="Times New Roman"/>
              </a:rPr>
              <a:t>Youtube</a:t>
            </a:r>
            <a:r>
              <a:rPr lang="en" sz="1700">
                <a:latin typeface="Times New Roman"/>
                <a:cs typeface="Times New Roman"/>
              </a:rPr>
              <a:t>. </a:t>
            </a:r>
            <a:r>
              <a:rPr lang="en" sz="1700">
                <a:latin typeface="Times New Roman"/>
                <a:cs typeface="Times New Roman"/>
                <a:hlinkClick r:id="rId6"/>
              </a:rPr>
              <a:t>https://www.youtube.com/watch?v=CbTU92pbDKw</a:t>
            </a:r>
            <a:endParaRPr lang="en-US" sz="1700">
              <a:latin typeface="Times New Roman"/>
              <a:cs typeface="Times New Roman"/>
            </a:endParaRPr>
          </a:p>
          <a:p>
            <a:endParaRPr lang="en-US" sz="1700"/>
          </a:p>
        </p:txBody>
      </p:sp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5B39D46A-E5A1-772D-C6D2-24B26491E6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06" r="23943" b="-2"/>
          <a:stretch/>
        </p:blipFill>
        <p:spPr>
          <a:xfrm>
            <a:off x="7918449" y="168275"/>
            <a:ext cx="3531759" cy="3531758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0506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95DD-C980-2F04-06D8-CC74C3199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F5AEC54F-1FF3-DF42-AE72-D93E43E78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448" y="1271159"/>
            <a:ext cx="4610529" cy="46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6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81B99-F340-B08D-80AB-C08DEBBD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CA"/>
              <a:t>DATA RESEARCH AND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0CC38C-6EEB-778B-DA0E-FF0C2B1DE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816388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369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24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8CC32-BD82-B25F-AA57-81396CFB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en-US" b="1" i="0">
                <a:solidFill>
                  <a:schemeClr val="bg1"/>
                </a:solidFill>
                <a:effectLst/>
                <a:latin typeface="Söhne"/>
              </a:rPr>
              <a:t>DATA RETRIEVED FOR EACH COMPANY: KEY FEATURES</a:t>
            </a:r>
            <a:endParaRPr lang="en-CA">
              <a:solidFill>
                <a:schemeClr val="bg1"/>
              </a:solidFill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8E48E902-C767-F015-24F3-E3D24EA3A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577684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385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51" name="Color Fill">
            <a:extLst>
              <a:ext uri="{FF2B5EF4-FFF2-40B4-BE49-F238E27FC236}">
                <a16:creationId xmlns:a16="http://schemas.microsoft.com/office/drawing/2014/main" id="{3FFB0B4B-B126-43E0-A25C-BA563433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2" name="Graphic 9">
            <a:extLst>
              <a:ext uri="{FF2B5EF4-FFF2-40B4-BE49-F238E27FC236}">
                <a16:creationId xmlns:a16="http://schemas.microsoft.com/office/drawing/2014/main" id="{D9C0F9DF-6CF4-451E-A975-A223B0DD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53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06BC-3F0A-E82B-0D0D-B4AD5F0C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503557" cy="1325563"/>
          </a:xfrm>
        </p:spPr>
        <p:txBody>
          <a:bodyPr anchor="b">
            <a:normAutofit/>
          </a:bodyPr>
          <a:lstStyle/>
          <a:p>
            <a:r>
              <a:rPr lang="en-CA" sz="3400"/>
              <a:t>DATA STORAGE AND MAINTENENACE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1A859-2D74-A576-DDF7-33DB128F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503557" cy="3804458"/>
          </a:xfrm>
        </p:spPr>
        <p:txBody>
          <a:bodyPr>
            <a:normAutofit/>
          </a:bodyPr>
          <a:lstStyle/>
          <a:p>
            <a:r>
              <a:rPr lang="en-CA"/>
              <a:t>All three companies’ stock market data have been collected for the past five years and are integrated and stored using Big Query in Google Cloud Platform.</a:t>
            </a:r>
          </a:p>
          <a:p>
            <a:endParaRPr lang="en-CA"/>
          </a:p>
        </p:txBody>
      </p:sp>
      <p:pic>
        <p:nvPicPr>
          <p:cNvPr id="1026" name="Picture 2" descr="BigQuery String Functions 101: Syntax and Usage | Hevo">
            <a:extLst>
              <a:ext uri="{FF2B5EF4-FFF2-40B4-BE49-F238E27FC236}">
                <a16:creationId xmlns:a16="http://schemas.microsoft.com/office/drawing/2014/main" id="{CAF9B98B-2BD8-11EE-243A-4EAE48DA7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693" y="843936"/>
            <a:ext cx="4117237" cy="231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9CD50F-B0A6-AD38-3DFD-D8DDC104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693" y="3509917"/>
            <a:ext cx="4117237" cy="21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4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5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59033-F5D1-B151-F2E2-F88F425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Data Exploration and Visualize</a:t>
            </a:r>
          </a:p>
        </p:txBody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4F7EE897-13A1-D0A0-F654-BDB0AD75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06" y="1283410"/>
            <a:ext cx="5293972" cy="413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3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5F7EF-64C1-3C36-1E95-54E907DF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en-CA"/>
              <a:t>MACHINE LEARNING ALGORITHM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A900AE-E6B3-B482-A84D-6470245704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786135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264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olor Fill">
            <a:extLst>
              <a:ext uri="{FF2B5EF4-FFF2-40B4-BE49-F238E27FC236}">
                <a16:creationId xmlns:a16="http://schemas.microsoft.com/office/drawing/2014/main" id="{E0F166C3-D45F-4A92-A291-15B874AD1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6CEC91-770B-42C4-A145-1B46A5314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49863" cy="6861532"/>
            <a:chOff x="7739089" y="-3532"/>
            <a:chExt cx="4449863" cy="68615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DD4806A-AF58-4453-B072-6A4A4F038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9DFD6B-459F-49A7-AC49-D1DFA7339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E8CB084-44E1-4B4B-91FF-4A20D55DF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627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36" name="Graphic 9">
              <a:extLst>
                <a:ext uri="{FF2B5EF4-FFF2-40B4-BE49-F238E27FC236}">
                  <a16:creationId xmlns:a16="http://schemas.microsoft.com/office/drawing/2014/main" id="{6C295B8D-0725-41E2-9095-AF10CED97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Graphic 9">
              <a:extLst>
                <a:ext uri="{FF2B5EF4-FFF2-40B4-BE49-F238E27FC236}">
                  <a16:creationId xmlns:a16="http://schemas.microsoft.com/office/drawing/2014/main" id="{BB0B65EA-ACB0-4F3D-96BE-DC8EB96A7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862" y="556562"/>
              <a:ext cx="2681635" cy="268163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9">
              <a:extLst>
                <a:ext uri="{FF2B5EF4-FFF2-40B4-BE49-F238E27FC236}">
                  <a16:creationId xmlns:a16="http://schemas.microsoft.com/office/drawing/2014/main" id="{8D1B1F2F-C82A-4502-A778-98238C1B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56735" y="12053"/>
              <a:ext cx="3857958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Texture">
            <a:extLst>
              <a:ext uri="{FF2B5EF4-FFF2-40B4-BE49-F238E27FC236}">
                <a16:creationId xmlns:a16="http://schemas.microsoft.com/office/drawing/2014/main" id="{1A4066CF-83FA-4BF2-8618-AD3CF2DCE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0256E-DCAC-686F-8F4A-CDCFE566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943725" cy="1325563"/>
          </a:xfrm>
        </p:spPr>
        <p:txBody>
          <a:bodyPr anchor="b">
            <a:normAutofit/>
          </a:bodyPr>
          <a:lstStyle/>
          <a:p>
            <a:r>
              <a:rPr lang="en-CA"/>
              <a:t>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EA46-552D-0E64-CB34-5ED338DE7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6943725" cy="3875603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Lato" panose="020F0502020204030203" pitchFamily="34" charset="0"/>
              </a:rPr>
              <a:t>The linear regression model returns an equation that determines the relationship between the independent variables and the dependent variable.</a:t>
            </a:r>
          </a:p>
          <a:p>
            <a:endParaRPr lang="en-US">
              <a:latin typeface="Lato" panose="020F0502020204030203" pitchFamily="34" charset="0"/>
            </a:endParaRPr>
          </a:p>
          <a:p>
            <a:r>
              <a:rPr lang="en-US" b="0" i="0">
                <a:effectLst/>
                <a:latin typeface="Lato" panose="020F0502020204030203" pitchFamily="34" charset="0"/>
              </a:rPr>
              <a:t>In this model :</a:t>
            </a:r>
          </a:p>
          <a:p>
            <a:pPr lvl="1"/>
            <a:r>
              <a:rPr lang="en-US" b="0" i="0">
                <a:effectLst/>
                <a:latin typeface="Lato" panose="020F0502020204030203" pitchFamily="34" charset="0"/>
              </a:rPr>
              <a:t>Used Date column as Index</a:t>
            </a:r>
            <a:r>
              <a:rPr lang="en-US">
                <a:latin typeface="Lato" panose="020F0502020204030203" pitchFamily="34" charset="0"/>
              </a:rPr>
              <a:t>.</a:t>
            </a:r>
          </a:p>
          <a:p>
            <a:pPr lvl="1"/>
            <a:r>
              <a:rPr lang="en-US">
                <a:latin typeface="Lato" panose="020F0502020204030203" pitchFamily="34" charset="0"/>
              </a:rPr>
              <a:t>Extracting Days from the Date column. (Independent Variable)</a:t>
            </a:r>
          </a:p>
          <a:p>
            <a:pPr lvl="1"/>
            <a:r>
              <a:rPr lang="en-US">
                <a:latin typeface="Lato" panose="020F0502020204030203" pitchFamily="34" charset="0"/>
              </a:rPr>
              <a:t>‘Close’ column is the target Value. (Dependent Variable)</a:t>
            </a:r>
          </a:p>
          <a:p>
            <a:pPr lvl="1"/>
            <a:endParaRPr lang="en-US">
              <a:latin typeface="Lato" panose="020F0502020204030203" pitchFamily="34" charset="0"/>
            </a:endParaRPr>
          </a:p>
          <a:p>
            <a:pPr lvl="1"/>
            <a:endParaRPr lang="en-US" b="0" i="0">
              <a:effectLst/>
              <a:latin typeface="Lato" panose="020F0502020204030203" pitchFamily="34" charset="0"/>
            </a:endParaRPr>
          </a:p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7C19F-BB63-7A9B-395A-797259BE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561" y="1214780"/>
            <a:ext cx="2625125" cy="164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9985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5a852da-b8eb-42da-b9f8-e2d93f0fbbb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2045B8BD1A0A4CB6937C41BE00B190" ma:contentTypeVersion="7" ma:contentTypeDescription="Create a new document." ma:contentTypeScope="" ma:versionID="e44ef73c48aa0bfd6f10cd396f8a18aa">
  <xsd:schema xmlns:xsd="http://www.w3.org/2001/XMLSchema" xmlns:xs="http://www.w3.org/2001/XMLSchema" xmlns:p="http://schemas.microsoft.com/office/2006/metadata/properties" xmlns:ns3="55a852da-b8eb-42da-b9f8-e2d93f0fbbb0" xmlns:ns4="acac15f9-bf35-4d81-a855-defc9fcebc37" targetNamespace="http://schemas.microsoft.com/office/2006/metadata/properties" ma:root="true" ma:fieldsID="b51adf0dabb369a54950fd8e1176efd6" ns3:_="" ns4:_="">
    <xsd:import namespace="55a852da-b8eb-42da-b9f8-e2d93f0fbbb0"/>
    <xsd:import namespace="acac15f9-bf35-4d81-a855-defc9fcebc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52da-b8eb-42da-b9f8-e2d93f0fbb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ac15f9-bf35-4d81-a855-defc9fcebc3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C4B022-9865-4A38-A569-BB441079E1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7AC85F-F60F-48D3-B01D-A01E99C6056F}">
  <ds:schemaRefs>
    <ds:schemaRef ds:uri="55a852da-b8eb-42da-b9f8-e2d93f0fbbb0"/>
    <ds:schemaRef ds:uri="acac15f9-bf35-4d81-a855-defc9fcebc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1F7BE3-1312-4CDC-9789-1508520DD019}">
  <ds:schemaRefs>
    <ds:schemaRef ds:uri="55a852da-b8eb-42da-b9f8-e2d93f0fbbb0"/>
    <ds:schemaRef ds:uri="acac15f9-bf35-4d81-a855-defc9fcebc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TropicVTI</vt:lpstr>
      <vt:lpstr>STOCK PRICE PREDICTION</vt:lpstr>
      <vt:lpstr>OBJECTIVE</vt:lpstr>
      <vt:lpstr>MODEL</vt:lpstr>
      <vt:lpstr>DATA RESEARCH AND INTEGRATION</vt:lpstr>
      <vt:lpstr>DATA RETRIEVED FOR EACH COMPANY: KEY FEATURES</vt:lpstr>
      <vt:lpstr>DATA STORAGE AND MAINTENENACE</vt:lpstr>
      <vt:lpstr>Data Exploration and Visualize</vt:lpstr>
      <vt:lpstr>MACHINE LEARNING ALGORITHM USED</vt:lpstr>
      <vt:lpstr>LINEAR REGRESSION MODEL</vt:lpstr>
      <vt:lpstr>PowerPoint Presentation</vt:lpstr>
      <vt:lpstr>PowerPoint Presentation</vt:lpstr>
      <vt:lpstr>Forecasted values for next 100 days</vt:lpstr>
      <vt:lpstr>RSME (Root mean squared error) values </vt:lpstr>
      <vt:lpstr>MOVING AVERAGE ALGORITHM</vt:lpstr>
      <vt:lpstr>Predicted Output using moving average</vt:lpstr>
      <vt:lpstr>Forecasted Output using moving average</vt:lpstr>
      <vt:lpstr>PowerPoint Presentation</vt:lpstr>
      <vt:lpstr>PowerPoint Presentation</vt:lpstr>
      <vt:lpstr>LONG SHORT-TERM MEMORY MODEL (LSTM)</vt:lpstr>
      <vt:lpstr>LSTM Architecture</vt:lpstr>
      <vt:lpstr>LSTM</vt:lpstr>
      <vt:lpstr>PowerPoint Presentation</vt:lpstr>
      <vt:lpstr>Actual vs Predicted </vt:lpstr>
      <vt:lpstr>PowerPoint Presentation</vt:lpstr>
      <vt:lpstr>PowerPoint Presentation</vt:lpstr>
      <vt:lpstr>Forecasted Value</vt:lpstr>
      <vt:lpstr>MODEL COMPARISON: EVALUATING PERFORMANCE ACROSS FORECASTING ALGORITHMS</vt:lpstr>
      <vt:lpstr>DEMO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</dc:title>
  <dc:creator>Geedhu Kizhakepura Velayudhan</dc:creator>
  <cp:revision>37</cp:revision>
  <dcterms:created xsi:type="dcterms:W3CDTF">2023-11-27T22:23:29Z</dcterms:created>
  <dcterms:modified xsi:type="dcterms:W3CDTF">2023-11-30T04:02:49Z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0x0101005E2045B8BD1A0A4CB6937C41BE00B190</vt:lpwstr>
  </property>
</Properties>
</file>